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7" r:id="rId3"/>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pe"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2FDB2607-1784-4EEB-B798-7EB5836EED8A}">
        <p14:showMediaCtrls xmlns:p14="http://schemas.microsoft.com/office/powerpoint/2010/main" val="1"/>
      </p:ext>
    </p:extLst>
  </p:showPr>
  <p:clrMru>
    <a:srgbClr val="F8AE20"/>
    <a:srgbClr val="1477C5"/>
    <a:srgbClr val="0097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79" autoAdjust="0"/>
    <p:restoredTop sz="94660"/>
  </p:normalViewPr>
  <p:slideViewPr>
    <p:cSldViewPr snapToGrid="0">
      <p:cViewPr varScale="1">
        <p:scale>
          <a:sx n="89" d="100"/>
          <a:sy n="89" d="100"/>
        </p:scale>
        <p:origin x="672"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commentAuthors" Target="commentAuthors.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8-02T11:59:12.486" idx="1">
    <p:pos x="10" y="10"/>
    <p:text/>
  </p:cm>
</p:cmLst>
</file>

<file path=ppt/media/>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21" name="Shape 2"/>
        <p:cNvGrpSpPr/>
        <p:nvPr/>
      </p:nvGrpSpPr>
      <p:grpSpPr>
        <a:xfrm>
          <a:off x="0" y="0"/>
          <a:ext cx="0" cy="0"/>
          <a:chOff x="0" y="0"/>
          <a:chExt cx="0" cy="0"/>
        </a:xfrm>
      </p:grpSpPr>
      <p:sp>
        <p:nvSpPr>
          <p:cNvPr id="1048744"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45"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 name="Shape 50"/>
        <p:cNvGrpSpPr/>
        <p:nvPr/>
      </p:nvGrpSpPr>
      <p:grpSpPr>
        <a:xfrm>
          <a:off x="0" y="0"/>
          <a:ext cx="0" cy="0"/>
          <a:chOff x="0" y="0"/>
          <a:chExt cx="0" cy="0"/>
        </a:xfrm>
      </p:grpSpPr>
      <p:sp>
        <p:nvSpPr>
          <p:cNvPr id="1048587"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88"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2" name="Shape 105"/>
        <p:cNvGrpSpPr/>
        <p:nvPr/>
      </p:nvGrpSpPr>
      <p:grpSpPr>
        <a:xfrm>
          <a:off x="0" y="0"/>
          <a:ext cx="0" cy="0"/>
          <a:chOff x="0" y="0"/>
          <a:chExt cx="0" cy="0"/>
        </a:xfrm>
      </p:grpSpPr>
      <p:sp>
        <p:nvSpPr>
          <p:cNvPr id="1048665" name="Google Shape;106;g2560018442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66" name="Google Shape;107;g2560018442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111"/>
        <p:cNvGrpSpPr/>
        <p:nvPr/>
      </p:nvGrpSpPr>
      <p:grpSpPr>
        <a:xfrm>
          <a:off x="0" y="0"/>
          <a:ext cx="0" cy="0"/>
          <a:chOff x="0" y="0"/>
          <a:chExt cx="0" cy="0"/>
        </a:xfrm>
      </p:grpSpPr>
      <p:sp>
        <p:nvSpPr>
          <p:cNvPr id="1048672" name="Google Shape;112;g25600192f5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73" name="Google Shape;113;g25600192f5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 name="Shape 118"/>
        <p:cNvGrpSpPr/>
        <p:nvPr/>
      </p:nvGrpSpPr>
      <p:grpSpPr>
        <a:xfrm>
          <a:off x="0" y="0"/>
          <a:ext cx="0" cy="0"/>
          <a:chOff x="0" y="0"/>
          <a:chExt cx="0" cy="0"/>
        </a:xfrm>
      </p:grpSpPr>
      <p:sp>
        <p:nvSpPr>
          <p:cNvPr id="1048679" name="Google Shape;119;g25600192f5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80" name="Google Shape;120;g25600192f5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2" name="Shape 132"/>
        <p:cNvGrpSpPr/>
        <p:nvPr/>
      </p:nvGrpSpPr>
      <p:grpSpPr>
        <a:xfrm>
          <a:off x="0" y="0"/>
          <a:ext cx="0" cy="0"/>
          <a:chOff x="0" y="0"/>
          <a:chExt cx="0" cy="0"/>
        </a:xfrm>
      </p:grpSpPr>
      <p:sp>
        <p:nvSpPr>
          <p:cNvPr id="1048687" name="Google Shape;133;g25600192f59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88" name="Google Shape;134;g25600192f59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138"/>
        <p:cNvGrpSpPr/>
        <p:nvPr/>
      </p:nvGrpSpPr>
      <p:grpSpPr>
        <a:xfrm>
          <a:off x="0" y="0"/>
          <a:ext cx="0" cy="0"/>
          <a:chOff x="0" y="0"/>
          <a:chExt cx="0" cy="0"/>
        </a:xfrm>
      </p:grpSpPr>
      <p:sp>
        <p:nvSpPr>
          <p:cNvPr id="1048692" name="Google Shape;139;g25600192f5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93" name="Google Shape;140;g25600192f5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8" name="Shape 145"/>
        <p:cNvGrpSpPr/>
        <p:nvPr/>
      </p:nvGrpSpPr>
      <p:grpSpPr>
        <a:xfrm>
          <a:off x="0" y="0"/>
          <a:ext cx="0" cy="0"/>
          <a:chOff x="0" y="0"/>
          <a:chExt cx="0" cy="0"/>
        </a:xfrm>
      </p:grpSpPr>
      <p:sp>
        <p:nvSpPr>
          <p:cNvPr id="1048697" name="Google Shape;146;g259fd6a19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98" name="Google Shape;147;g259fd6a19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 name="Shape 150"/>
        <p:cNvGrpSpPr/>
        <p:nvPr/>
      </p:nvGrpSpPr>
      <p:grpSpPr>
        <a:xfrm>
          <a:off x="0" y="0"/>
          <a:ext cx="0" cy="0"/>
          <a:chOff x="0" y="0"/>
          <a:chExt cx="0" cy="0"/>
        </a:xfrm>
      </p:grpSpPr>
      <p:sp>
        <p:nvSpPr>
          <p:cNvPr id="1048703" name="Google Shape;151;g259fd6a199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704" name="Google Shape;152;g259fd6a199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 name="Shape 155"/>
        <p:cNvGrpSpPr/>
        <p:nvPr/>
      </p:nvGrpSpPr>
      <p:grpSpPr>
        <a:xfrm>
          <a:off x="0" y="0"/>
          <a:ext cx="0" cy="0"/>
          <a:chOff x="0" y="0"/>
          <a:chExt cx="0" cy="0"/>
        </a:xfrm>
      </p:grpSpPr>
      <p:sp>
        <p:nvSpPr>
          <p:cNvPr id="1048707" name="Google Shape;156;g25600192f5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708" name="Google Shape;157;g25600192f5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63"/>
        <p:cNvGrpSpPr/>
        <p:nvPr/>
      </p:nvGrpSpPr>
      <p:grpSpPr>
        <a:xfrm>
          <a:off x="0" y="0"/>
          <a:ext cx="0" cy="0"/>
          <a:chOff x="0" y="0"/>
          <a:chExt cx="0" cy="0"/>
        </a:xfrm>
      </p:grpSpPr>
      <p:sp>
        <p:nvSpPr>
          <p:cNvPr id="1048597" name="Google Shape;64;g25600184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8" name="Google Shape;65;g25600184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69"/>
        <p:cNvGrpSpPr/>
        <p:nvPr/>
      </p:nvGrpSpPr>
      <p:grpSpPr>
        <a:xfrm>
          <a:off x="0" y="0"/>
          <a:ext cx="0" cy="0"/>
          <a:chOff x="0" y="0"/>
          <a:chExt cx="0" cy="0"/>
        </a:xfrm>
      </p:grpSpPr>
      <p:sp>
        <p:nvSpPr>
          <p:cNvPr id="1048601" name="Google Shape;70;g25600192f5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2" name="Google Shape;71;g25600192f5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75"/>
        <p:cNvGrpSpPr/>
        <p:nvPr/>
      </p:nvGrpSpPr>
      <p:grpSpPr>
        <a:xfrm>
          <a:off x="0" y="0"/>
          <a:ext cx="0" cy="0"/>
          <a:chOff x="0" y="0"/>
          <a:chExt cx="0" cy="0"/>
        </a:xfrm>
      </p:grpSpPr>
      <p:sp>
        <p:nvSpPr>
          <p:cNvPr id="1048605" name="Google Shape;76;g25600192f5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6" name="Google Shape;77;g25600192f5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 name="Shape 81"/>
        <p:cNvGrpSpPr/>
        <p:nvPr/>
      </p:nvGrpSpPr>
      <p:grpSpPr>
        <a:xfrm>
          <a:off x="0" y="0"/>
          <a:ext cx="0" cy="0"/>
          <a:chOff x="0" y="0"/>
          <a:chExt cx="0" cy="0"/>
        </a:xfrm>
      </p:grpSpPr>
      <p:sp>
        <p:nvSpPr>
          <p:cNvPr id="1048615" name="Google Shape;82;g25600192f5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6" name="Google Shape;83;g25600192f5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87"/>
        <p:cNvGrpSpPr/>
        <p:nvPr/>
      </p:nvGrpSpPr>
      <p:grpSpPr>
        <a:xfrm>
          <a:off x="0" y="0"/>
          <a:ext cx="0" cy="0"/>
          <a:chOff x="0" y="0"/>
          <a:chExt cx="0" cy="0"/>
        </a:xfrm>
      </p:grpSpPr>
      <p:sp>
        <p:nvSpPr>
          <p:cNvPr id="1048620" name="Google Shape;88;g2560018442c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21" name="Google Shape;89;g2560018442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44" name="Slide Image Placeholder 1"/>
          <p:cNvSpPr>
            <a:spLocks noGrp="1" noRot="1" noChangeAspect="1"/>
          </p:cNvSpPr>
          <p:nvPr>
            <p:ph type="sldImg"/>
          </p:nvPr>
        </p:nvSpPr>
        <p:spPr>
          <a:xfrm>
            <a:off x="381000" y="685800"/>
            <a:ext cx="6096000" cy="3429000"/>
          </a:xfrm>
        </p:spPr>
      </p:sp>
      <p:sp>
        <p:nvSpPr>
          <p:cNvPr id="1048645" name="Notes Placeholder 2"/>
          <p:cNvSpPr>
            <a:spLocks noGrp="1"/>
          </p:cNvSpPr>
          <p:nvPr>
            <p:ph type="body" idx="1"/>
          </p:nvPr>
        </p:nvSpPr>
        <p:spPr/>
        <p:txBody>
          <a:bodyPr/>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649" name="Slide Image Placeholder 1"/>
          <p:cNvSpPr>
            <a:spLocks noGrp="1" noRot="1" noChangeAspect="1"/>
          </p:cNvSpPr>
          <p:nvPr>
            <p:ph type="sldImg"/>
          </p:nvPr>
        </p:nvSpPr>
        <p:spPr>
          <a:xfrm>
            <a:off x="381000" y="685800"/>
            <a:ext cx="6096000" cy="3429000"/>
          </a:xfrm>
        </p:spPr>
      </p:sp>
      <p:sp>
        <p:nvSpPr>
          <p:cNvPr id="1048650" name="Notes Placeholder 2"/>
          <p:cNvSpPr>
            <a:spLocks noGrp="1"/>
          </p:cNvSpPr>
          <p:nvPr>
            <p:ph type="body" idx="1"/>
          </p:nvPr>
        </p:nvSpPr>
        <p:spPr/>
        <p:txBody>
          <a:bodyPr/>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93"/>
        <p:cNvGrpSpPr/>
        <p:nvPr/>
      </p:nvGrpSpPr>
      <p:grpSpPr>
        <a:xfrm>
          <a:off x="0" y="0"/>
          <a:ext cx="0" cy="0"/>
          <a:chOff x="0" y="0"/>
          <a:chExt cx="0" cy="0"/>
        </a:xfrm>
      </p:grpSpPr>
      <p:sp>
        <p:nvSpPr>
          <p:cNvPr id="1048661" name="Google Shape;94;g2560018442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62" name="Google Shape;95;g2560018442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24" name=""/>
        <p:cNvGrpSpPr/>
        <p:nvPr/>
      </p:nvGrpSpPr>
      <p:grpSpPr>
        <a:xfrm>
          <a:off x="0" y="0"/>
          <a:ext cx="0" cy="0"/>
          <a:chOff x="0" y="0"/>
          <a:chExt cx="0" cy="0"/>
        </a:xfrm>
      </p:grpSpPr>
      <p:sp>
        <p:nvSpPr>
          <p:cNvPr id="1048581" name="Title 1"/>
          <p:cNvSpPr>
            <a:spLocks noGrp="1"/>
          </p:cNvSpPr>
          <p:nvPr>
            <p:ph type="ctrTitle"/>
          </p:nvPr>
        </p:nvSpPr>
        <p:spPr>
          <a:xfrm>
            <a:off x="1143000" y="841772"/>
            <a:ext cx="6858000" cy="1790700"/>
          </a:xfrm>
        </p:spPr>
        <p:txBody>
          <a:bodyPr anchor="b"/>
          <a:lstStyle>
            <a:lvl1pPr algn="ctr">
              <a:defRPr sz="3375"/>
            </a:lvl1pPr>
          </a:lstStyle>
          <a:p>
            <a:r>
              <a:rPr lang="en-US" smtClean="0"/>
              <a:t>Click to edit Master title style</a:t>
            </a:r>
            <a:endParaRPr lang="en-US"/>
          </a:p>
        </p:txBody>
      </p:sp>
      <p:sp>
        <p:nvSpPr>
          <p:cNvPr id="1048582" name="Subtitle 2"/>
          <p:cNvSpPr>
            <a:spLocks noGrp="1"/>
          </p:cNvSpPr>
          <p:nvPr>
            <p:ph type="subTitle" idx="1"/>
          </p:nvPr>
        </p:nvSpPr>
        <p:spPr>
          <a:xfrm>
            <a:off x="1143000" y="2701529"/>
            <a:ext cx="6858000" cy="1241822"/>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smtClean="0"/>
              <a:t>Click to edit Master subtitle style</a:t>
            </a:r>
            <a:endParaRPr lang="en-US"/>
          </a:p>
        </p:txBody>
      </p:sp>
      <p:sp>
        <p:nvSpPr>
          <p:cNvPr id="1048583" name="Date Placeholder 3"/>
          <p:cNvSpPr>
            <a:spLocks noGrp="1"/>
          </p:cNvSpPr>
          <p:nvPr>
            <p:ph type="dt" sz="half" idx="10"/>
          </p:nvPr>
        </p:nvSpPr>
        <p:spPr/>
        <p:txBody>
          <a:bodyPr/>
          <a:p>
            <a:pPr lvl="0"/>
            <a:endParaRPr lang="en-US"/>
          </a:p>
        </p:txBody>
      </p:sp>
      <p:sp>
        <p:nvSpPr>
          <p:cNvPr id="1048584" name="Footer Placeholder 4"/>
          <p:cNvSpPr>
            <a:spLocks noGrp="1"/>
          </p:cNvSpPr>
          <p:nvPr>
            <p:ph type="ftr" sz="quarter" idx="11"/>
          </p:nvPr>
        </p:nvSpPr>
        <p:spPr/>
        <p:txBody>
          <a:bodyPr/>
          <a:p>
            <a:pPr lvl="0"/>
            <a:endParaRPr lang="en-US"/>
          </a:p>
        </p:txBody>
      </p:sp>
      <p:sp>
        <p:nvSpPr>
          <p:cNvPr id="1048585" name="Slide Number Placeholder 5"/>
          <p:cNvSpPr>
            <a:spLocks noGrp="1"/>
          </p:cNvSpPr>
          <p:nvPr>
            <p:ph type="sldNum" sz="quarter"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17" name=""/>
        <p:cNvGrpSpPr/>
        <p:nvPr/>
      </p:nvGrpSpPr>
      <p:grpSpPr>
        <a:xfrm>
          <a:off x="0" y="0"/>
          <a:ext cx="0" cy="0"/>
          <a:chOff x="0" y="0"/>
          <a:chExt cx="0" cy="0"/>
        </a:xfrm>
      </p:grpSpPr>
      <p:sp>
        <p:nvSpPr>
          <p:cNvPr id="1048720" name="Title 1"/>
          <p:cNvSpPr>
            <a:spLocks noGrp="1"/>
          </p:cNvSpPr>
          <p:nvPr>
            <p:ph type="title"/>
          </p:nvPr>
        </p:nvSpPr>
        <p:spPr/>
        <p:txBody>
          <a:bodyPr/>
          <a:p>
            <a:r>
              <a:rPr lang="en-US" smtClean="0"/>
              <a:t>Click to edit Master title style</a:t>
            </a:r>
            <a:endParaRPr lang="en-US"/>
          </a:p>
        </p:txBody>
      </p:sp>
      <p:sp>
        <p:nvSpPr>
          <p:cNvPr id="1048721" name="Vertical Text Placeholder 2"/>
          <p:cNvSpPr>
            <a:spLocks noGrp="1"/>
          </p:cNvSpPr>
          <p:nvPr>
            <p:ph type="body" orient="vert" idx="1"/>
          </p:nvPr>
        </p:nvSpPr>
        <p:spPr/>
        <p:txBody>
          <a:bodyPr vert="eaVert"/>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22" name="Date Placeholder 3"/>
          <p:cNvSpPr>
            <a:spLocks noGrp="1"/>
          </p:cNvSpPr>
          <p:nvPr>
            <p:ph type="dt" sz="half" idx="10"/>
          </p:nvPr>
        </p:nvSpPr>
        <p:spPr/>
        <p:txBody>
          <a:bodyPr/>
          <a:p>
            <a:pPr lvl="0"/>
            <a:endParaRPr lang="en-US"/>
          </a:p>
        </p:txBody>
      </p:sp>
      <p:sp>
        <p:nvSpPr>
          <p:cNvPr id="1048723" name="Footer Placeholder 4"/>
          <p:cNvSpPr>
            <a:spLocks noGrp="1"/>
          </p:cNvSpPr>
          <p:nvPr>
            <p:ph type="ftr" sz="quarter" idx="11"/>
          </p:nvPr>
        </p:nvSpPr>
        <p:spPr/>
        <p:txBody>
          <a:bodyPr/>
          <a:p>
            <a:pPr lvl="0"/>
            <a:endParaRPr lang="en-US"/>
          </a:p>
        </p:txBody>
      </p:sp>
      <p:sp>
        <p:nvSpPr>
          <p:cNvPr id="1048724"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15" name=""/>
        <p:cNvGrpSpPr/>
        <p:nvPr/>
      </p:nvGrpSpPr>
      <p:grpSpPr>
        <a:xfrm>
          <a:off x="0" y="0"/>
          <a:ext cx="0" cy="0"/>
          <a:chOff x="0" y="0"/>
          <a:chExt cx="0" cy="0"/>
        </a:xfrm>
      </p:grpSpPr>
      <p:sp>
        <p:nvSpPr>
          <p:cNvPr id="1048709" name="Vertical Title 1"/>
          <p:cNvSpPr>
            <a:spLocks noGrp="1"/>
          </p:cNvSpPr>
          <p:nvPr>
            <p:ph type="title" orient="vert"/>
          </p:nvPr>
        </p:nvSpPr>
        <p:spPr>
          <a:xfrm>
            <a:off x="6629400" y="205979"/>
            <a:ext cx="2057400" cy="4388644"/>
          </a:xfrm>
        </p:spPr>
        <p:txBody>
          <a:bodyPr vert="eaVert"/>
          <a:p>
            <a:r>
              <a:rPr lang="en-US" smtClean="0"/>
              <a:t>Click to edit Master title style</a:t>
            </a:r>
            <a:endParaRPr lang="en-US"/>
          </a:p>
        </p:txBody>
      </p:sp>
      <p:sp>
        <p:nvSpPr>
          <p:cNvPr id="1048710" name="Vertical Text Placeholder 2"/>
          <p:cNvSpPr>
            <a:spLocks noGrp="1"/>
          </p:cNvSpPr>
          <p:nvPr>
            <p:ph type="body" orient="vert" idx="1"/>
          </p:nvPr>
        </p:nvSpPr>
        <p:spPr>
          <a:xfrm>
            <a:off x="457200" y="205979"/>
            <a:ext cx="6052930" cy="4388644"/>
          </a:xfrm>
        </p:spPr>
        <p:txBody>
          <a:bodyPr vert="eaVert"/>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11" name="Date Placeholder 3"/>
          <p:cNvSpPr>
            <a:spLocks noGrp="1"/>
          </p:cNvSpPr>
          <p:nvPr>
            <p:ph type="dt" sz="half" idx="10"/>
          </p:nvPr>
        </p:nvSpPr>
        <p:spPr/>
        <p:txBody>
          <a:bodyPr/>
          <a:p>
            <a:pPr lvl="0"/>
            <a:endParaRPr lang="en-US"/>
          </a:p>
        </p:txBody>
      </p:sp>
      <p:sp>
        <p:nvSpPr>
          <p:cNvPr id="1048712" name="Footer Placeholder 4"/>
          <p:cNvSpPr>
            <a:spLocks noGrp="1"/>
          </p:cNvSpPr>
          <p:nvPr>
            <p:ph type="ftr" sz="quarter" idx="11"/>
          </p:nvPr>
        </p:nvSpPr>
        <p:spPr/>
        <p:txBody>
          <a:bodyPr/>
          <a:p>
            <a:pPr lvl="0"/>
            <a:endParaRPr lang="en-US"/>
          </a:p>
        </p:txBody>
      </p:sp>
      <p:sp>
        <p:nvSpPr>
          <p:cNvPr id="1048713"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71" name=""/>
        <p:cNvGrpSpPr/>
        <p:nvPr/>
      </p:nvGrpSpPr>
      <p:grpSpPr>
        <a:xfrm>
          <a:off x="0" y="0"/>
          <a:ext cx="0" cy="0"/>
          <a:chOff x="0" y="0"/>
          <a:chExt cx="0" cy="0"/>
        </a:xfrm>
      </p:grpSpPr>
      <p:sp>
        <p:nvSpPr>
          <p:cNvPr id="1048623" name="Title 1"/>
          <p:cNvSpPr>
            <a:spLocks noGrp="1"/>
          </p:cNvSpPr>
          <p:nvPr>
            <p:ph type="title"/>
          </p:nvPr>
        </p:nvSpPr>
        <p:spPr/>
        <p:txBody>
          <a:bodyPr/>
          <a:p>
            <a:r>
              <a:rPr lang="en-US" smtClean="0"/>
              <a:t>Click to edit Master title style</a:t>
            </a:r>
            <a:endParaRPr lang="en-US"/>
          </a:p>
        </p:txBody>
      </p:sp>
      <p:sp>
        <p:nvSpPr>
          <p:cNvPr id="1048624" name="Content Placeholder 2"/>
          <p:cNvSpPr>
            <a:spLocks noGrp="1"/>
          </p:cNvSpPr>
          <p:nvPr>
            <p:ph idx="1"/>
          </p:nvPr>
        </p:nvSpPr>
        <p:spPr/>
        <p:txBody>
          <a:bodyPr/>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625" name="Date Placeholder 3"/>
          <p:cNvSpPr>
            <a:spLocks noGrp="1"/>
          </p:cNvSpPr>
          <p:nvPr>
            <p:ph type="dt" sz="half" idx="10"/>
          </p:nvPr>
        </p:nvSpPr>
        <p:spPr/>
        <p:txBody>
          <a:bodyPr/>
          <a:p>
            <a:pPr lvl="0"/>
            <a:endParaRPr lang="en-US"/>
          </a:p>
        </p:txBody>
      </p:sp>
      <p:sp>
        <p:nvSpPr>
          <p:cNvPr id="1048626" name="Footer Placeholder 4"/>
          <p:cNvSpPr>
            <a:spLocks noGrp="1"/>
          </p:cNvSpPr>
          <p:nvPr>
            <p:ph type="ftr" sz="quarter" idx="11"/>
          </p:nvPr>
        </p:nvSpPr>
        <p:spPr/>
        <p:txBody>
          <a:bodyPr/>
          <a:p>
            <a:pPr lvl="0"/>
            <a:endParaRPr lang="en-US"/>
          </a:p>
        </p:txBody>
      </p:sp>
      <p:sp>
        <p:nvSpPr>
          <p:cNvPr id="1048627"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18" name=""/>
        <p:cNvGrpSpPr/>
        <p:nvPr/>
      </p:nvGrpSpPr>
      <p:grpSpPr>
        <a:xfrm>
          <a:off x="0" y="0"/>
          <a:ext cx="0" cy="0"/>
          <a:chOff x="0" y="0"/>
          <a:chExt cx="0" cy="0"/>
        </a:xfrm>
      </p:grpSpPr>
      <p:sp>
        <p:nvSpPr>
          <p:cNvPr id="1048725" name="Title 1"/>
          <p:cNvSpPr>
            <a:spLocks noGrp="1"/>
          </p:cNvSpPr>
          <p:nvPr>
            <p:ph type="title"/>
          </p:nvPr>
        </p:nvSpPr>
        <p:spPr>
          <a:xfrm>
            <a:off x="623888" y="1282304"/>
            <a:ext cx="7886700" cy="2139553"/>
          </a:xfrm>
        </p:spPr>
        <p:txBody>
          <a:bodyPr anchor="b"/>
          <a:lstStyle>
            <a:lvl1pPr>
              <a:defRPr sz="3375"/>
            </a:lvl1pPr>
          </a:lstStyle>
          <a:p>
            <a:r>
              <a:rPr lang="en-US" smtClean="0"/>
              <a:t>Click to edit Master title style</a:t>
            </a:r>
            <a:endParaRPr lang="en-US"/>
          </a:p>
        </p:txBody>
      </p:sp>
      <p:sp>
        <p:nvSpPr>
          <p:cNvPr id="1048726" name="Text Placeholder 2"/>
          <p:cNvSpPr>
            <a:spLocks noGrp="1"/>
          </p:cNvSpPr>
          <p:nvPr>
            <p:ph type="body" idx="1"/>
          </p:nvPr>
        </p:nvSpPr>
        <p:spPr>
          <a:xfrm>
            <a:off x="623888" y="3442097"/>
            <a:ext cx="7886700" cy="1125140"/>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en-US" smtClean="0"/>
              <a:t>Click to edit Master text styles</a:t>
            </a:r>
            <a:endParaRPr lang="en-US" smtClean="0"/>
          </a:p>
        </p:txBody>
      </p:sp>
      <p:sp>
        <p:nvSpPr>
          <p:cNvPr id="1048727" name="Date Placeholder 3"/>
          <p:cNvSpPr>
            <a:spLocks noGrp="1"/>
          </p:cNvSpPr>
          <p:nvPr>
            <p:ph type="dt" sz="half" idx="10"/>
          </p:nvPr>
        </p:nvSpPr>
        <p:spPr/>
        <p:txBody>
          <a:bodyPr/>
          <a:p>
            <a:pPr lvl="0"/>
            <a:endParaRPr lang="en-US"/>
          </a:p>
        </p:txBody>
      </p:sp>
      <p:sp>
        <p:nvSpPr>
          <p:cNvPr id="1048728" name="Footer Placeholder 4"/>
          <p:cNvSpPr>
            <a:spLocks noGrp="1"/>
          </p:cNvSpPr>
          <p:nvPr>
            <p:ph type="ftr" sz="quarter" idx="11"/>
          </p:nvPr>
        </p:nvSpPr>
        <p:spPr/>
        <p:txBody>
          <a:bodyPr/>
          <a:p>
            <a:pPr lvl="0"/>
            <a:endParaRPr lang="en-US"/>
          </a:p>
        </p:txBody>
      </p:sp>
      <p:sp>
        <p:nvSpPr>
          <p:cNvPr id="1048729"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74" name=""/>
        <p:cNvGrpSpPr/>
        <p:nvPr/>
      </p:nvGrpSpPr>
      <p:grpSpPr>
        <a:xfrm>
          <a:off x="0" y="0"/>
          <a:ext cx="0" cy="0"/>
          <a:chOff x="0" y="0"/>
          <a:chExt cx="0" cy="0"/>
        </a:xfrm>
      </p:grpSpPr>
      <p:sp>
        <p:nvSpPr>
          <p:cNvPr id="1048632" name="Title 1"/>
          <p:cNvSpPr>
            <a:spLocks noGrp="1"/>
          </p:cNvSpPr>
          <p:nvPr>
            <p:ph type="title"/>
          </p:nvPr>
        </p:nvSpPr>
        <p:spPr/>
        <p:txBody>
          <a:bodyPr/>
          <a:p>
            <a:r>
              <a:rPr lang="en-US" smtClean="0"/>
              <a:t>Click to edit Master title style</a:t>
            </a:r>
            <a:endParaRPr lang="en-US"/>
          </a:p>
        </p:txBody>
      </p:sp>
      <p:sp>
        <p:nvSpPr>
          <p:cNvPr id="1048633" name="Content Placeholder 2"/>
          <p:cNvSpPr>
            <a:spLocks noGrp="1"/>
          </p:cNvSpPr>
          <p:nvPr>
            <p:ph sz="half" idx="1"/>
          </p:nvPr>
        </p:nvSpPr>
        <p:spPr>
          <a:xfrm>
            <a:off x="457200" y="1200150"/>
            <a:ext cx="4032504" cy="3394472"/>
          </a:xfrm>
        </p:spPr>
        <p:txBody>
          <a:bodyPr/>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634" name="Content Placeholder 3"/>
          <p:cNvSpPr>
            <a:spLocks noGrp="1"/>
          </p:cNvSpPr>
          <p:nvPr>
            <p:ph sz="half" idx="2"/>
          </p:nvPr>
        </p:nvSpPr>
        <p:spPr>
          <a:xfrm>
            <a:off x="4654296" y="1200150"/>
            <a:ext cx="4032504" cy="3394472"/>
          </a:xfrm>
        </p:spPr>
        <p:txBody>
          <a:bodyPr/>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635" name="Date Placeholder 4"/>
          <p:cNvSpPr>
            <a:spLocks noGrp="1"/>
          </p:cNvSpPr>
          <p:nvPr>
            <p:ph type="dt" sz="half" idx="10"/>
          </p:nvPr>
        </p:nvSpPr>
        <p:spPr/>
        <p:txBody>
          <a:bodyPr/>
          <a:p>
            <a:pPr lvl="0"/>
            <a:endParaRPr lang="en-US"/>
          </a:p>
        </p:txBody>
      </p:sp>
      <p:sp>
        <p:nvSpPr>
          <p:cNvPr id="1048636" name="Footer Placeholder 5"/>
          <p:cNvSpPr>
            <a:spLocks noGrp="1"/>
          </p:cNvSpPr>
          <p:nvPr>
            <p:ph type="ftr" sz="quarter" idx="11"/>
          </p:nvPr>
        </p:nvSpPr>
        <p:spPr/>
        <p:txBody>
          <a:bodyPr/>
          <a:p>
            <a:pPr lvl="0"/>
            <a:endParaRPr lang="en-US"/>
          </a:p>
        </p:txBody>
      </p:sp>
      <p:sp>
        <p:nvSpPr>
          <p:cNvPr id="1048637"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19" name=""/>
        <p:cNvGrpSpPr/>
        <p:nvPr/>
      </p:nvGrpSpPr>
      <p:grpSpPr>
        <a:xfrm>
          <a:off x="0" y="0"/>
          <a:ext cx="0" cy="0"/>
          <a:chOff x="0" y="0"/>
          <a:chExt cx="0" cy="0"/>
        </a:xfrm>
      </p:grpSpPr>
      <p:sp>
        <p:nvSpPr>
          <p:cNvPr id="1048730" name="Title 1"/>
          <p:cNvSpPr>
            <a:spLocks noGrp="1"/>
          </p:cNvSpPr>
          <p:nvPr>
            <p:ph type="title"/>
          </p:nvPr>
        </p:nvSpPr>
        <p:spPr>
          <a:xfrm>
            <a:off x="629841" y="273844"/>
            <a:ext cx="7886700" cy="994172"/>
          </a:xfrm>
        </p:spPr>
        <p:txBody>
          <a:bodyPr/>
          <a:p>
            <a:r>
              <a:rPr lang="en-US" smtClean="0"/>
              <a:t>Click to edit Master title style</a:t>
            </a:r>
            <a:endParaRPr lang="en-US"/>
          </a:p>
        </p:txBody>
      </p:sp>
      <p:sp>
        <p:nvSpPr>
          <p:cNvPr id="1048731" name="Text Placeholder 2"/>
          <p:cNvSpPr>
            <a:spLocks noGrp="1"/>
          </p:cNvSpPr>
          <p:nvPr>
            <p:ph type="body" idx="1"/>
          </p:nvPr>
        </p:nvSpPr>
        <p:spPr>
          <a:xfrm>
            <a:off x="629841" y="1260872"/>
            <a:ext cx="3868340"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smtClean="0"/>
              <a:t>Click to edit Master text styles</a:t>
            </a:r>
            <a:endParaRPr lang="en-US" smtClean="0"/>
          </a:p>
        </p:txBody>
      </p:sp>
      <p:sp>
        <p:nvSpPr>
          <p:cNvPr id="1048732" name="Content Placeholder 3"/>
          <p:cNvSpPr>
            <a:spLocks noGrp="1"/>
          </p:cNvSpPr>
          <p:nvPr>
            <p:ph sz="half" idx="2"/>
          </p:nvPr>
        </p:nvSpPr>
        <p:spPr>
          <a:xfrm>
            <a:off x="629841" y="1878806"/>
            <a:ext cx="3868340" cy="2763441"/>
          </a:xfrm>
        </p:spPr>
        <p:txBody>
          <a:bodyPr/>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33" name="Text Placeholder 4"/>
          <p:cNvSpPr>
            <a:spLocks noGrp="1"/>
          </p:cNvSpPr>
          <p:nvPr>
            <p:ph type="body" sz="quarter" idx="3"/>
          </p:nvPr>
        </p:nvSpPr>
        <p:spPr>
          <a:xfrm>
            <a:off x="4629150" y="1260872"/>
            <a:ext cx="3887391"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smtClean="0"/>
              <a:t>Click to edit Master text styles</a:t>
            </a:r>
            <a:endParaRPr lang="en-US" smtClean="0"/>
          </a:p>
        </p:txBody>
      </p:sp>
      <p:sp>
        <p:nvSpPr>
          <p:cNvPr id="1048734" name="Content Placeholder 5"/>
          <p:cNvSpPr>
            <a:spLocks noGrp="1"/>
          </p:cNvSpPr>
          <p:nvPr>
            <p:ph sz="quarter" idx="4"/>
          </p:nvPr>
        </p:nvSpPr>
        <p:spPr>
          <a:xfrm>
            <a:off x="4629150" y="1878806"/>
            <a:ext cx="3887391" cy="2763441"/>
          </a:xfrm>
        </p:spPr>
        <p:txBody>
          <a:bodyPr/>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35" name="Date Placeholder 6"/>
          <p:cNvSpPr>
            <a:spLocks noGrp="1"/>
          </p:cNvSpPr>
          <p:nvPr>
            <p:ph type="dt" sz="half" idx="10"/>
          </p:nvPr>
        </p:nvSpPr>
        <p:spPr/>
        <p:txBody>
          <a:bodyPr/>
          <a:p>
            <a:pPr lvl="0"/>
            <a:endParaRPr lang="en-US"/>
          </a:p>
        </p:txBody>
      </p:sp>
      <p:sp>
        <p:nvSpPr>
          <p:cNvPr id="1048736" name="Footer Placeholder 7"/>
          <p:cNvSpPr>
            <a:spLocks noGrp="1"/>
          </p:cNvSpPr>
          <p:nvPr>
            <p:ph type="ftr" sz="quarter" idx="11"/>
          </p:nvPr>
        </p:nvSpPr>
        <p:spPr/>
        <p:txBody>
          <a:bodyPr/>
          <a:p>
            <a:pPr lvl="0"/>
            <a:endParaRPr lang="en-US"/>
          </a:p>
        </p:txBody>
      </p:sp>
      <p:sp>
        <p:nvSpPr>
          <p:cNvPr id="1048737" name="Slide Number Placeholder 8"/>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49" name=""/>
        <p:cNvGrpSpPr/>
        <p:nvPr/>
      </p:nvGrpSpPr>
      <p:grpSpPr>
        <a:xfrm>
          <a:off x="0" y="0"/>
          <a:ext cx="0" cy="0"/>
          <a:chOff x="0" y="0"/>
          <a:chExt cx="0" cy="0"/>
        </a:xfrm>
      </p:grpSpPr>
      <p:sp>
        <p:nvSpPr>
          <p:cNvPr id="1048589" name="Title 1"/>
          <p:cNvSpPr>
            <a:spLocks noGrp="1"/>
          </p:cNvSpPr>
          <p:nvPr>
            <p:ph type="title"/>
          </p:nvPr>
        </p:nvSpPr>
        <p:spPr/>
        <p:txBody>
          <a:bodyPr/>
          <a:p>
            <a:r>
              <a:rPr lang="en-US" smtClean="0"/>
              <a:t>Click to edit Master title style</a:t>
            </a:r>
            <a:endParaRPr lang="en-US"/>
          </a:p>
        </p:txBody>
      </p:sp>
      <p:sp>
        <p:nvSpPr>
          <p:cNvPr id="1048590" name="Date Placeholder 2"/>
          <p:cNvSpPr>
            <a:spLocks noGrp="1"/>
          </p:cNvSpPr>
          <p:nvPr>
            <p:ph type="dt" sz="half" idx="10"/>
          </p:nvPr>
        </p:nvSpPr>
        <p:spPr/>
        <p:txBody>
          <a:bodyPr/>
          <a:p>
            <a:pPr lvl="0"/>
            <a:endParaRPr lang="en-US"/>
          </a:p>
        </p:txBody>
      </p:sp>
      <p:sp>
        <p:nvSpPr>
          <p:cNvPr id="1048591" name="Footer Placeholder 3"/>
          <p:cNvSpPr>
            <a:spLocks noGrp="1"/>
          </p:cNvSpPr>
          <p:nvPr>
            <p:ph type="ftr" sz="quarter" idx="11"/>
          </p:nvPr>
        </p:nvSpPr>
        <p:spPr/>
        <p:txBody>
          <a:bodyPr/>
          <a:p>
            <a:pPr lvl="0"/>
            <a:endParaRPr lang="en-US"/>
          </a:p>
        </p:txBody>
      </p:sp>
      <p:sp>
        <p:nvSpPr>
          <p:cNvPr id="1048592" name="Slide Number Placeholder 4"/>
          <p:cNvSpPr>
            <a:spLocks noGrp="1"/>
          </p:cNvSpPr>
          <p:nvPr>
            <p:ph type="sldNum" sz="quarter"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60" name=""/>
        <p:cNvGrpSpPr/>
        <p:nvPr/>
      </p:nvGrpSpPr>
      <p:grpSpPr>
        <a:xfrm>
          <a:off x="0" y="0"/>
          <a:ext cx="0" cy="0"/>
          <a:chOff x="0" y="0"/>
          <a:chExt cx="0" cy="0"/>
        </a:xfrm>
      </p:grpSpPr>
      <p:sp>
        <p:nvSpPr>
          <p:cNvPr id="1048607" name="Date Placeholder 1"/>
          <p:cNvSpPr>
            <a:spLocks noGrp="1"/>
          </p:cNvSpPr>
          <p:nvPr>
            <p:ph type="dt" sz="half" idx="10"/>
          </p:nvPr>
        </p:nvSpPr>
        <p:spPr/>
        <p:txBody>
          <a:bodyPr/>
          <a:p>
            <a:pPr lvl="0"/>
            <a:endParaRPr lang="en-US"/>
          </a:p>
        </p:txBody>
      </p:sp>
      <p:sp>
        <p:nvSpPr>
          <p:cNvPr id="1048608" name="Footer Placeholder 2"/>
          <p:cNvSpPr>
            <a:spLocks noGrp="1"/>
          </p:cNvSpPr>
          <p:nvPr>
            <p:ph type="ftr" sz="quarter" idx="11"/>
          </p:nvPr>
        </p:nvSpPr>
        <p:spPr/>
        <p:txBody>
          <a:bodyPr/>
          <a:p>
            <a:pPr lvl="0"/>
            <a:endParaRPr lang="en-US"/>
          </a:p>
        </p:txBody>
      </p:sp>
      <p:sp>
        <p:nvSpPr>
          <p:cNvPr id="1048609" name="Slide Number Placeholder 3"/>
          <p:cNvSpPr>
            <a:spLocks noGrp="1"/>
          </p:cNvSpPr>
          <p:nvPr>
            <p:ph type="sldNum" sz="quarter"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20" name=""/>
        <p:cNvGrpSpPr/>
        <p:nvPr/>
      </p:nvGrpSpPr>
      <p:grpSpPr>
        <a:xfrm>
          <a:off x="0" y="0"/>
          <a:ext cx="0" cy="0"/>
          <a:chOff x="0" y="0"/>
          <a:chExt cx="0" cy="0"/>
        </a:xfrm>
      </p:grpSpPr>
      <p:sp>
        <p:nvSpPr>
          <p:cNvPr id="1048738" name="Title 1"/>
          <p:cNvSpPr>
            <a:spLocks noGrp="1"/>
          </p:cNvSpPr>
          <p:nvPr>
            <p:ph type="title"/>
          </p:nvPr>
        </p:nvSpPr>
        <p:spPr>
          <a:xfrm>
            <a:off x="629841" y="342900"/>
            <a:ext cx="2949178" cy="1200150"/>
          </a:xfrm>
        </p:spPr>
        <p:txBody>
          <a:bodyPr anchor="b"/>
          <a:lstStyle>
            <a:lvl1pPr>
              <a:defRPr sz="1800"/>
            </a:lvl1pPr>
          </a:lstStyle>
          <a:p>
            <a:r>
              <a:rPr lang="en-US" smtClean="0"/>
              <a:t>Click to edit Master title style</a:t>
            </a:r>
            <a:endParaRPr lang="en-US"/>
          </a:p>
        </p:txBody>
      </p:sp>
      <p:sp>
        <p:nvSpPr>
          <p:cNvPr id="1048739" name="Content Placeholder 2"/>
          <p:cNvSpPr>
            <a:spLocks noGrp="1"/>
          </p:cNvSpPr>
          <p:nvPr>
            <p:ph idx="1"/>
          </p:nvPr>
        </p:nvSpPr>
        <p:spPr>
          <a:xfrm>
            <a:off x="3887391" y="740569"/>
            <a:ext cx="4629150" cy="3655219"/>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40"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smtClean="0"/>
              <a:t>Click to edit Master text styles</a:t>
            </a:r>
            <a:endParaRPr lang="en-US" smtClean="0"/>
          </a:p>
        </p:txBody>
      </p:sp>
      <p:sp>
        <p:nvSpPr>
          <p:cNvPr id="1048741" name="Date Placeholder 4"/>
          <p:cNvSpPr>
            <a:spLocks noGrp="1"/>
          </p:cNvSpPr>
          <p:nvPr>
            <p:ph type="dt" sz="half" idx="10"/>
          </p:nvPr>
        </p:nvSpPr>
        <p:spPr/>
        <p:txBody>
          <a:bodyPr/>
          <a:p>
            <a:pPr lvl="0"/>
            <a:endParaRPr lang="en-US"/>
          </a:p>
        </p:txBody>
      </p:sp>
      <p:sp>
        <p:nvSpPr>
          <p:cNvPr id="1048742" name="Footer Placeholder 5"/>
          <p:cNvSpPr>
            <a:spLocks noGrp="1"/>
          </p:cNvSpPr>
          <p:nvPr>
            <p:ph type="ftr" sz="quarter" idx="11"/>
          </p:nvPr>
        </p:nvSpPr>
        <p:spPr/>
        <p:txBody>
          <a:bodyPr/>
          <a:p>
            <a:pPr lvl="0"/>
            <a:endParaRPr lang="en-US"/>
          </a:p>
        </p:txBody>
      </p:sp>
      <p:sp>
        <p:nvSpPr>
          <p:cNvPr id="1048743"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16" name=""/>
        <p:cNvGrpSpPr/>
        <p:nvPr/>
      </p:nvGrpSpPr>
      <p:grpSpPr>
        <a:xfrm>
          <a:off x="0" y="0"/>
          <a:ext cx="0" cy="0"/>
          <a:chOff x="0" y="0"/>
          <a:chExt cx="0" cy="0"/>
        </a:xfrm>
      </p:grpSpPr>
      <p:sp>
        <p:nvSpPr>
          <p:cNvPr id="1048714" name="Title 1"/>
          <p:cNvSpPr>
            <a:spLocks noGrp="1"/>
          </p:cNvSpPr>
          <p:nvPr>
            <p:ph type="title"/>
          </p:nvPr>
        </p:nvSpPr>
        <p:spPr>
          <a:xfrm>
            <a:off x="629841" y="342900"/>
            <a:ext cx="2949178" cy="1200150"/>
          </a:xfrm>
        </p:spPr>
        <p:txBody>
          <a:bodyPr anchor="b"/>
          <a:lstStyle>
            <a:lvl1pPr>
              <a:defRPr sz="1800"/>
            </a:lvl1pPr>
          </a:lstStyle>
          <a:p>
            <a:r>
              <a:rPr lang="en-US" smtClean="0"/>
              <a:t>Click to edit Master title style</a:t>
            </a:r>
            <a:endParaRPr lang="en-US"/>
          </a:p>
        </p:txBody>
      </p:sp>
      <p:sp>
        <p:nvSpPr>
          <p:cNvPr id="1048715" name="Picture Placeholder 2"/>
          <p:cNvSpPr>
            <a:spLocks noGrp="1"/>
          </p:cNvSpPr>
          <p:nvPr>
            <p:ph type="pic" idx="1"/>
          </p:nvPr>
        </p:nvSpPr>
        <p:spPr>
          <a:xfrm>
            <a:off x="3887391" y="740569"/>
            <a:ext cx="4629150" cy="3655219"/>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endParaRPr lang="en-US"/>
          </a:p>
        </p:txBody>
      </p:sp>
      <p:sp>
        <p:nvSpPr>
          <p:cNvPr id="1048716"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smtClean="0"/>
              <a:t>Click to edit Master text styles</a:t>
            </a:r>
            <a:endParaRPr lang="en-US" smtClean="0"/>
          </a:p>
        </p:txBody>
      </p:sp>
      <p:sp>
        <p:nvSpPr>
          <p:cNvPr id="1048717" name="Date Placeholder 4"/>
          <p:cNvSpPr>
            <a:spLocks noGrp="1"/>
          </p:cNvSpPr>
          <p:nvPr>
            <p:ph type="dt" sz="half" idx="10"/>
          </p:nvPr>
        </p:nvSpPr>
        <p:spPr/>
        <p:txBody>
          <a:bodyPr/>
          <a:p>
            <a:pPr lvl="0"/>
            <a:endParaRPr lang="en-US"/>
          </a:p>
        </p:txBody>
      </p:sp>
      <p:sp>
        <p:nvSpPr>
          <p:cNvPr id="1048718" name="Footer Placeholder 5"/>
          <p:cNvSpPr>
            <a:spLocks noGrp="1"/>
          </p:cNvSpPr>
          <p:nvPr>
            <p:ph type="ftr" sz="quarter" idx="11"/>
          </p:nvPr>
        </p:nvSpPr>
        <p:spPr/>
        <p:txBody>
          <a:bodyPr/>
          <a:p>
            <a:pPr lvl="0"/>
            <a:endParaRPr lang="en-US"/>
          </a:p>
        </p:txBody>
      </p:sp>
      <p:sp>
        <p:nvSpPr>
          <p:cNvPr id="1048719"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2" name=""/>
        <p:cNvGrpSpPr/>
        <p:nvPr/>
      </p:nvGrpSpPr>
      <p:grpSpPr/>
      <p:sp>
        <p:nvSpPr>
          <p:cNvPr id="1048576" name="Title 1025"/>
          <p:cNvSpPr/>
          <p:nvPr>
            <p:ph type="title"/>
          </p:nvPr>
        </p:nvSpPr>
        <p:spPr>
          <a:xfrm>
            <a:off x="457200" y="205979"/>
            <a:ext cx="8229600" cy="857250"/>
          </a:xfrm>
          <a:prstGeom prst="rect">
            <a:avLst/>
          </a:prstGeom>
          <a:noFill/>
          <a:ln w="9525">
            <a:noFill/>
          </a:ln>
        </p:spPr>
        <p:txBody>
          <a:bodyPr anchor="ctr" anchorCtr="0"/>
          <a:p>
            <a:pPr lvl="0"/>
            <a:r>
              <a:t>Click to edit Master title style</a:t>
            </a:r>
          </a:p>
        </p:txBody>
      </p:sp>
      <p:sp>
        <p:nvSpPr>
          <p:cNvPr id="1048577" name="Text Placeholder 1026"/>
          <p:cNvSpPr/>
          <p:nvPr>
            <p:ph type="body" idx="1"/>
          </p:nvPr>
        </p:nvSpPr>
        <p:spPr>
          <a:xfrm>
            <a:off x="457200" y="1200150"/>
            <a:ext cx="8229600" cy="3394472"/>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48578" name="Date Placeholder 1027"/>
          <p:cNvSpPr/>
          <p:nvPr>
            <p:ph type="dt" sz="half" idx="2"/>
          </p:nvPr>
        </p:nvSpPr>
        <p:spPr>
          <a:xfrm>
            <a:off x="457200" y="4683919"/>
            <a:ext cx="2133600" cy="357188"/>
          </a:xfrm>
          <a:prstGeom prst="rect">
            <a:avLst/>
          </a:prstGeom>
          <a:noFill/>
          <a:ln w="9525">
            <a:noFill/>
          </a:ln>
        </p:spPr>
        <p:txBody>
          <a:bodyPr/>
          <a:lstStyle>
            <a:lvl1pPr>
              <a:defRPr sz="1050"/>
            </a:lvl1pPr>
          </a:lstStyle>
          <a:p>
            <a:pPr lvl="0"/>
            <a:endParaRPr lang="en-US"/>
          </a:p>
        </p:txBody>
      </p:sp>
      <p:sp>
        <p:nvSpPr>
          <p:cNvPr id="1048579" name="Footer Placeholder 1028"/>
          <p:cNvSpPr/>
          <p:nvPr>
            <p:ph type="ftr" sz="quarter" idx="3"/>
          </p:nvPr>
        </p:nvSpPr>
        <p:spPr>
          <a:xfrm>
            <a:off x="3124200" y="4683919"/>
            <a:ext cx="2895600" cy="357188"/>
          </a:xfrm>
          <a:prstGeom prst="rect">
            <a:avLst/>
          </a:prstGeom>
          <a:noFill/>
          <a:ln w="9525">
            <a:noFill/>
          </a:ln>
        </p:spPr>
        <p:txBody>
          <a:bodyPr/>
          <a:lstStyle>
            <a:lvl1pPr algn="ctr">
              <a:defRPr sz="1050"/>
            </a:lvl1pPr>
          </a:lstStyle>
          <a:p>
            <a:pPr lvl="0"/>
            <a:endParaRPr lang="en-US"/>
          </a:p>
        </p:txBody>
      </p:sp>
      <p:sp>
        <p:nvSpPr>
          <p:cNvPr id="1048580" name="Slide Number Placeholder 1029"/>
          <p:cNvSpPr/>
          <p:nvPr>
            <p:ph type="sldNum" sz="quarter" idx="4"/>
          </p:nvPr>
        </p:nvSpPr>
        <p:spPr>
          <a:xfrm>
            <a:off x="6553200" y="4683919"/>
            <a:ext cx="2133600" cy="357188"/>
          </a:xfrm>
          <a:prstGeom prst="rect">
            <a:avLst/>
          </a:prstGeom>
          <a:noFill/>
          <a:ln w="9525">
            <a:noFill/>
          </a:ln>
        </p:spPr>
        <p:txBody>
          <a:bodyPr/>
          <a:lstStyle>
            <a:lvl1pPr algn="r">
              <a:defRPr sz="1050"/>
            </a:lvl1pPr>
          </a:lstStyle>
          <a:p>
            <a:pPr marL="0" lvl="0" indent="0" algn="r" rtl="0">
              <a:spcBef>
                <a:spcPts val="0"/>
              </a:spcBef>
              <a:spcAft>
                <a:spcPts val="0"/>
              </a:spcAft>
              <a:buNone/>
            </a:pPr>
            <a:fld id="{00000000-1234-1234-1234-123412341234}" type="slidenum">
              <a:rPr lang="en-GB"/>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685800" eaLnBrk="1" fontAlgn="base" latinLnBrk="0" hangingPunct="1">
        <a:lnSpc>
          <a:spcPct val="100000"/>
        </a:lnSpc>
        <a:spcBef>
          <a:spcPct val="0"/>
        </a:spcBef>
        <a:spcAft>
          <a:spcPct val="0"/>
        </a:spcAft>
        <a:buNone/>
        <a:defRPr sz="3300" b="0" i="0" u="none" kern="1200" baseline="0">
          <a:solidFill>
            <a:schemeClr val="tx2"/>
          </a:solidFill>
          <a:latin typeface="+mj-lt"/>
          <a:ea typeface="+mj-ea"/>
          <a:cs typeface="+mj-cs"/>
        </a:defRPr>
      </a:lvl1pPr>
    </p:titleStyle>
    <p:bodyStyle>
      <a:lvl1pPr marL="257175" lvl="0" indent="-257175" algn="l" defTabSz="685800" eaLnBrk="1" fontAlgn="base" latinLnBrk="0" hangingPunct="1">
        <a:lnSpc>
          <a:spcPct val="100000"/>
        </a:lnSpc>
        <a:spcBef>
          <a:spcPct val="15000"/>
        </a:spcBef>
        <a:spcAft>
          <a:spcPct val="0"/>
        </a:spcAft>
        <a:buChar char="•"/>
        <a:defRPr sz="2400" b="0" i="0" u="none" kern="1200" baseline="0">
          <a:solidFill>
            <a:schemeClr val="tx1"/>
          </a:solidFill>
          <a:latin typeface="+mn-lt"/>
          <a:ea typeface="+mn-ea"/>
          <a:cs typeface="+mn-cs"/>
        </a:defRPr>
      </a:lvl1pPr>
      <a:lvl2pPr marL="557530" lvl="1" indent="-213995" algn="l" defTabSz="685800" eaLnBrk="1" fontAlgn="base" latinLnBrk="0" hangingPunct="1">
        <a:lnSpc>
          <a:spcPct val="100000"/>
        </a:lnSpc>
        <a:spcBef>
          <a:spcPct val="15000"/>
        </a:spcBef>
        <a:spcAft>
          <a:spcPct val="0"/>
        </a:spcAft>
        <a:buChar char="–"/>
        <a:defRPr sz="2100" b="0" i="0" u="none" kern="1200" baseline="0">
          <a:solidFill>
            <a:schemeClr val="tx1"/>
          </a:solidFill>
          <a:latin typeface="+mn-lt"/>
          <a:ea typeface="+mn-ea"/>
          <a:cs typeface="+mn-cs"/>
        </a:defRPr>
      </a:lvl2pPr>
      <a:lvl3pPr marL="857250" lvl="2" indent="-171450" algn="l" defTabSz="685800" eaLnBrk="1" fontAlgn="base" latinLnBrk="0" hangingPunct="1">
        <a:lnSpc>
          <a:spcPct val="100000"/>
        </a:lnSpc>
        <a:spcBef>
          <a:spcPct val="15000"/>
        </a:spcBef>
        <a:spcAft>
          <a:spcPct val="0"/>
        </a:spcAft>
        <a:buChar char="•"/>
        <a:defRPr sz="1800" b="0" i="0" u="none" kern="1200" baseline="0">
          <a:solidFill>
            <a:schemeClr val="tx1"/>
          </a:solidFill>
          <a:latin typeface="+mn-lt"/>
          <a:ea typeface="+mn-ea"/>
          <a:cs typeface="+mn-cs"/>
        </a:defRPr>
      </a:lvl3pPr>
      <a:lvl4pPr marL="1200150" lvl="3"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4pPr>
      <a:lvl5pPr marL="1543050" lvl="4"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5pPr>
      <a:lvl6pPr marL="1885950"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8850"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1750"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4650"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Font typeface="Arial" panose="020B0604020202020204" pitchFamily="34" charset="0"/>
        <a:buNone/>
        <a:defRPr sz="1350" b="0" i="0" u="none" kern="1200" baseline="0">
          <a:solidFill>
            <a:schemeClr val="tx1"/>
          </a:solidFill>
          <a:latin typeface="+mn-lt"/>
          <a:ea typeface="+mn-ea"/>
          <a:cs typeface="+mn-cs"/>
        </a:defRPr>
      </a:lvl1pPr>
      <a:lvl2pPr marL="342900" lvl="1"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685800" lvl="2"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028700" lvl="3"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371600" lvl="4"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1714500" lvl="5"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057400" lvl="6"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2400300" lvl="7"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2743200" lvl="8"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5.jpeg"/><Relationship Id="rId1" Type="http://schemas.openxmlformats.org/officeDocument/2006/relationships/hyperlink" Target="https://www.semrush.com/lp/website-audit/en/?kw=semrush&amp;cmp=IN_SRCH_Brand_Semrush_EN&amp;label=brand_semrush&amp;Network=g&amp;Device=c&amp;utm_content=530419694767&amp;kwid=kwd-12220602509&amp;cmpid=13694421969&amp;agpid=119351852770&amp;BU=Brand_Semrush&amp;extid=&amp;adpos=&amp;gclid=Cj0KCQjw5f2lBhCkARIsAHeTvlj7GMG8xmKR18hu7Z92TCv0dU16g78W6mzB9KlMVf4A7xtSVknENCMaAuIqEALw_wcB" TargetMode="Externa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hyperlink" Target="https://www.semrush.com/lp/website-audit/en/?kw=semrush&amp;cmp=IN_SRCH_Brand_Semrush_EN&amp;label=brand_semrush&amp;Network=g&amp;Device=c&amp;utm_content=530419694767&amp;kwid=kwd-12220602509&amp;cmpid=13694421969&amp;agpid=119351852770&amp;BU=Brand_Semrush&amp;extid=&amp;adpos=&amp;gclid=Cj0KCQjw5f2lBhCkARIsAHeTvlj7GMG8xmKR18hu7Z92TCv0dU16g78W6mzB9KlMVf4A7xtSVknENCMaAuIqEALw_wcB"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14.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6.jpeg"/><Relationship Id="rId1" Type="http://schemas.openxmlformats.org/officeDocument/2006/relationships/hyperlink" Target="https://instagram.com/_icici.vizag_?igshid=NjIwNzIyMDk2Mg==" TargetMode="Externa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xml"/><Relationship Id="rId3" Type="http://schemas.openxmlformats.org/officeDocument/2006/relationships/image" Target="../media/image17.jpeg"/><Relationship Id="rId2" Type="http://schemas.openxmlformats.org/officeDocument/2006/relationships/hyperlink" Target="https://www.instagram.com/reel/CvUZIwZgki2/?igshid=YTUzYTFiZDMwYg==" TargetMode="External"/><Relationship Id="rId1" Type="http://schemas.openxmlformats.org/officeDocument/2006/relationships/hyperlink" Target="https://drive.google.com/drive/folders/1_QRuRUrtTgCVH7u_r2SZ2RmE9Sh3-jSN?usp=sharing" TargetMode="Externa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hyperlink" Target="https://instagram.com/_icici.vizag_?igshid=NjIwNzIyMDk2Mg=="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21.jpe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hyperlink" Target="https://mailchi.mp/5488e4ede5d7/get-your-dream-iphone-for-just-3329-with-icici-credit-cards" TargetMode="External"/><Relationship Id="rId2" Type="http://schemas.openxmlformats.org/officeDocument/2006/relationships/image" Target="../media/image21.jpeg"/><Relationship Id="rId1" Type="http://schemas.openxmlformats.org/officeDocument/2006/relationships/hyperlink" Target="https://mailchimp.com/guesswork-campaign/?ds_c=DEPT_AOC_Google_Search_ROA_EN_Brand_Retarget_Exact_MKAG_T4&amp;gclid=CjwKCAjwt52mBhB5EiwA05YKoywKlvaAbBxylqHLAbD38LqlbuFgKYMTVGGwqUYZxSCISD6B7vFVpRoCdawQAvD_BwE&amp;gclsrc=aw.ds" TargetMode="External"/></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hyperlink" Target="https://mailchi.mp/fa9c4888e6fc/introducing-icici-platinum-credit-card-exclusive-offer-for-valued-customers" TargetMode="External"/><Relationship Id="rId2" Type="http://schemas.openxmlformats.org/officeDocument/2006/relationships/hyperlink" Target="https://mailchimp.com/guesswork-campaign/?ds_c=DEPT_AOC_Google_Search_ROA_EN_Brand_Retarget_Exact_MKAG_T4&amp;gclid=CjwKCAjwt52mBhB5EiwA05YKoywKlvaAbBxylqHLAbD38LqlbuFgKYMTVGGwqUYZxSCISD6B7vFVpRoCdawQAvD_BwE&amp;gclsrc=aw.ds" TargetMode="External"/><Relationship Id="rId1" Type="http://schemas.openxmlformats.org/officeDocument/2006/relationships/image" Target="../media/image2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hyperlink" Target="https://www.icicibank.co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hyperlink" Target="https://www.onlinesbi.sbi/"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hyperlink" Target="https://www.hdfcbank.com"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hyperlink" Target="https://www.axisbank.co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Shape 53"/>
        <p:cNvGrpSpPr/>
        <p:nvPr/>
      </p:nvGrpSpPr>
      <p:grpSpPr>
        <a:xfrm>
          <a:off x="0" y="0"/>
          <a:ext cx="0" cy="0"/>
          <a:chOff x="0" y="0"/>
          <a:chExt cx="0" cy="0"/>
        </a:xfrm>
      </p:grpSpPr>
      <p:sp>
        <p:nvSpPr>
          <p:cNvPr id="1048586" name="Google Shape;54;p13"/>
          <p:cNvSpPr txBox="1"/>
          <p:nvPr/>
        </p:nvSpPr>
        <p:spPr>
          <a:xfrm>
            <a:off x="931375" y="1918025"/>
            <a:ext cx="7610100" cy="1478251"/>
          </a:xfrm>
          <a:prstGeom prst="rect">
            <a:avLst/>
          </a:prstGeom>
          <a:noFill/>
          <a:ln>
            <a:noFill/>
          </a:ln>
        </p:spPr>
        <p:txBody>
          <a:bodyPr spcFirstLastPara="1" wrap="square" lIns="91425" tIns="91425" rIns="91425" bIns="91425" anchor="t" anchorCtr="0">
            <a:spAutoFit/>
          </a:bodyPr>
          <a:p>
            <a:pPr algn="ctr"/>
            <a:r>
              <a:rPr lang="en-US" sz="2900" dirty="0" smtClean="0">
                <a:latin typeface="Times New Roman" panose="02020603050405020304" pitchFamily="18" charset="0"/>
                <a:cs typeface="Times New Roman" panose="02020603050405020304" pitchFamily="18" charset="0"/>
                <a:sym typeface="+mn-ea"/>
              </a:rPr>
              <a:t>COMPREHENSIVE </a:t>
            </a:r>
            <a:br>
              <a:rPr lang="en-US" sz="2900" dirty="0" smtClean="0">
                <a:latin typeface="Times New Roman" panose="02020603050405020304" pitchFamily="18" charset="0"/>
                <a:cs typeface="Times New Roman" panose="02020603050405020304" pitchFamily="18" charset="0"/>
                <a:sym typeface="+mn-ea"/>
              </a:rPr>
            </a:br>
            <a:r>
              <a:rPr lang="en-US" sz="2900" dirty="0" smtClean="0">
                <a:latin typeface="Times New Roman" panose="02020603050405020304" pitchFamily="18" charset="0"/>
                <a:cs typeface="Times New Roman" panose="02020603050405020304" pitchFamily="18" charset="0"/>
                <a:sym typeface="+mn-ea"/>
              </a:rPr>
              <a:t>DIGITAL MARKETING PROJECT </a:t>
            </a:r>
            <a:endParaRPr lang="en-US" sz="2900" dirty="0" smtClean="0">
              <a:latin typeface="Times New Roman" panose="02020603050405020304" pitchFamily="18" charset="0"/>
              <a:cs typeface="Times New Roman" panose="02020603050405020304" pitchFamily="18" charset="0"/>
              <a:sym typeface="+mn-ea"/>
            </a:endParaRPr>
          </a:p>
          <a:p>
            <a:pPr algn="ctr"/>
            <a:r>
              <a:rPr lang="en-US" sz="2900" dirty="0" smtClean="0">
                <a:latin typeface="Times New Roman" panose="02020603050405020304" pitchFamily="18" charset="0"/>
                <a:cs typeface="Times New Roman" panose="02020603050405020304" pitchFamily="18" charset="0"/>
                <a:sym typeface="+mn-ea"/>
              </a:rPr>
              <a:t>WORK ON ICICI BANK</a:t>
            </a:r>
            <a:endParaRPr sz="2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7" name="Shape 90"/>
        <p:cNvGrpSpPr/>
        <p:nvPr/>
      </p:nvGrpSpPr>
      <p:grpSpPr>
        <a:xfrm>
          <a:off x="0" y="0"/>
          <a:ext cx="0" cy="0"/>
          <a:chOff x="0" y="0"/>
          <a:chExt cx="0" cy="0"/>
        </a:xfrm>
      </p:grpSpPr>
      <p:sp>
        <p:nvSpPr>
          <p:cNvPr id="1048618" name="Google Shape;91;p19"/>
          <p:cNvSpPr txBox="1"/>
          <p:nvPr/>
        </p:nvSpPr>
        <p:spPr>
          <a:xfrm>
            <a:off x="766950" y="464363"/>
            <a:ext cx="7610100" cy="518765"/>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1900" b="1">
                <a:solidFill>
                  <a:srgbClr val="434343"/>
                </a:solidFill>
              </a:rPr>
              <a:t>Part 2: SEO &amp; Keyword Research</a:t>
            </a:r>
            <a:endParaRPr sz="1900"/>
          </a:p>
        </p:txBody>
      </p:sp>
      <p:sp>
        <p:nvSpPr>
          <p:cNvPr id="1048619" name="Google Shape;92;p19"/>
          <p:cNvSpPr txBox="1"/>
          <p:nvPr/>
        </p:nvSpPr>
        <p:spPr>
          <a:xfrm>
            <a:off x="1063350" y="1322213"/>
            <a:ext cx="7313700" cy="3230850"/>
          </a:xfrm>
          <a:prstGeom prst="rect">
            <a:avLst/>
          </a:prstGeom>
          <a:noFill/>
          <a:ln>
            <a:noFill/>
          </a:ln>
        </p:spPr>
        <p:txBody>
          <a:bodyPr spcFirstLastPara="1" wrap="square" lIns="91425" tIns="91425" rIns="91425" bIns="91425" anchor="t" anchorCtr="0">
            <a:spAutoFit/>
          </a:bodyPr>
          <a:p>
            <a:pPr marL="457200" lvl="0" indent="-317500" algn="l" rtl="0">
              <a:spcBef>
                <a:spcPts val="0"/>
              </a:spcBef>
              <a:spcAft>
                <a:spcPts val="0"/>
              </a:spcAft>
              <a:buSzPts val="1400"/>
              <a:buChar char="●"/>
            </a:pPr>
            <a:r>
              <a:rPr lang="en-GB" dirty="0"/>
              <a:t>SEO Audit: Analyze ICICI Bank's website for SEO issues, including site architecture, backlinks, content, meta tags, and performance.</a:t>
            </a:r>
            <a:endParaRPr lang="en-GB" dirty="0"/>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dirty="0"/>
              <a:t>Keyword Research: Identify relevant keywords through brainstorming, using research tools like SEMrush, examining competitor keywords, and exploring long-tail keywords related to banking and financial services.</a:t>
            </a:r>
            <a:r>
              <a:rPr lang="en-US" altLang="en-GB" dirty="0"/>
              <a:t> </a:t>
            </a:r>
            <a:r>
              <a:rPr lang="en-US" b="1" dirty="0">
                <a:sym typeface="+mn-ea"/>
              </a:rPr>
              <a:t>http://www.icicibank.com</a:t>
            </a:r>
            <a:endParaRPr lang="en-GB" b="1" dirty="0"/>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dirty="0"/>
              <a:t>On-Page Optimization: Enhance meta tags and content with chosen keywords for better search engine visibility and user experience.</a:t>
            </a:r>
            <a:endParaRPr lang="en-GB" dirty="0"/>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dirty="0"/>
              <a:t>Reflections: Conducting SEO for ICICI Bank is complex due to its vast services. The challenge is finding high-volume, low-competition keywords in a competitive sector. The solution lies in targeting specific, long-tail keywords with high conversion potential. The process reveals that users have specific queries which, when addressed effectively, can improve visibility and user experience.</a:t>
            </a:r>
            <a:endParaRPr lang="en-GB"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22" name="Title 1"/>
          <p:cNvSpPr>
            <a:spLocks noGrp="1"/>
          </p:cNvSpPr>
          <p:nvPr>
            <p:ph type="title"/>
          </p:nvPr>
        </p:nvSpPr>
        <p:spPr>
          <a:xfrm>
            <a:off x="172804" y="167233"/>
            <a:ext cx="8520600" cy="572700"/>
          </a:xfrm>
        </p:spPr>
        <p:txBody>
          <a:bodyPr>
            <a:normAutofit fontScale="92857"/>
          </a:bodyPr>
          <a:p>
            <a:pPr marL="285750" indent="-285750">
              <a:buSzPct val="150000"/>
              <a:buFont typeface="Arial" panose="020B0604020202020204" pitchFamily="34" charset="0"/>
              <a:buChar char="•"/>
            </a:pPr>
            <a:r>
              <a:rPr lang="en-GB" sz="2200" b="1" dirty="0"/>
              <a:t>SEO Audit:</a:t>
            </a:r>
            <a:br>
              <a:rPr lang="en-GB" sz="1400" b="1" dirty="0"/>
            </a:br>
            <a:r>
              <a:rPr lang="en-GB" sz="1400" b="1" dirty="0"/>
              <a:t>website: </a:t>
            </a:r>
            <a:r>
              <a:rPr lang="en-US" altLang="en-GB" sz="1400" b="1" dirty="0">
                <a:solidFill>
                  <a:srgbClr val="1477C5"/>
                </a:solidFill>
              </a:rPr>
              <a:t>ubersuggest</a:t>
            </a:r>
            <a:r>
              <a:rPr lang="en-GB" sz="1400" b="1" dirty="0">
                <a:solidFill>
                  <a:srgbClr val="1477C5"/>
                </a:solidFill>
                <a:hlinkClick r:id="rId1"/>
              </a:rPr>
              <a:t>.com</a:t>
            </a:r>
            <a:endParaRPr lang="en-GB" sz="1400" b="1" dirty="0">
              <a:solidFill>
                <a:srgbClr val="1477C5"/>
              </a:solidFill>
              <a:hlinkClick r:id="rId1"/>
            </a:endParaRPr>
          </a:p>
        </p:txBody>
      </p:sp>
      <p:pic>
        <p:nvPicPr>
          <p:cNvPr id="2097156" name="Picture 6" descr="C:\Users\ape\Downloads\WhatsApp Image 2023-08-02 at 01.05.50.jpegWhatsApp Image 2023-08-02 at 01.05.50"/>
          <p:cNvPicPr>
            <a:picLocks noChangeAspect="1"/>
          </p:cNvPicPr>
          <p:nvPr/>
        </p:nvPicPr>
        <p:blipFill>
          <a:blip r:embed="rId2"/>
          <a:srcRect l="18036" t="35936" r="1640" b="13816"/>
          <a:stretch>
            <a:fillRect/>
          </a:stretch>
        </p:blipFill>
        <p:spPr>
          <a:xfrm>
            <a:off x="60960" y="839470"/>
            <a:ext cx="8834755" cy="40894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p:sp>
        <p:nvSpPr>
          <p:cNvPr id="1048628" name="Title 1"/>
          <p:cNvSpPr>
            <a:spLocks noGrp="1"/>
          </p:cNvSpPr>
          <p:nvPr/>
        </p:nvSpPr>
        <p:spPr>
          <a:xfrm>
            <a:off x="172804" y="167233"/>
            <a:ext cx="8520600" cy="572700"/>
          </a:xfrm>
          <a:prstGeom prst="rect">
            <a:avLst/>
          </a:prstGeom>
          <a:noFill/>
          <a:ln w="9525">
            <a:noFill/>
          </a:ln>
        </p:spPr>
        <p:txBody>
          <a:bodyPr anchor="ctr" anchorCtr="0">
            <a:normAutofit fontScale="92857"/>
          </a:bodyPr>
          <a:lstStyle>
            <a:lvl1pPr marL="0" lvl="0" indent="0" algn="ctr" defTabSz="685800" eaLnBrk="1" fontAlgn="base" latinLnBrk="0" hangingPunct="1">
              <a:lnSpc>
                <a:spcPct val="100000"/>
              </a:lnSpc>
              <a:spcBef>
                <a:spcPct val="0"/>
              </a:spcBef>
              <a:spcAft>
                <a:spcPct val="0"/>
              </a:spcAft>
              <a:buNone/>
              <a:defRPr sz="3300" b="0" i="0" u="none" kern="1200" baseline="0">
                <a:solidFill>
                  <a:schemeClr val="tx2"/>
                </a:solidFill>
                <a:latin typeface="+mj-lt"/>
                <a:ea typeface="+mj-ea"/>
                <a:cs typeface="+mj-cs"/>
              </a:defRPr>
            </a:lvl1pPr>
          </a:lstStyle>
          <a:p>
            <a:pPr marL="285750" indent="-285750">
              <a:buSzPct val="150000"/>
              <a:buFont typeface="Arial" panose="020B0604020202020204" pitchFamily="34" charset="0"/>
              <a:buChar char="•"/>
            </a:pPr>
            <a:r>
              <a:rPr lang="en-GB" sz="2200" b="1" dirty="0"/>
              <a:t>SEO Audit:</a:t>
            </a:r>
            <a:br>
              <a:rPr lang="en-GB" sz="1400" b="1" dirty="0"/>
            </a:br>
            <a:r>
              <a:rPr lang="en-GB" sz="1400" b="1" dirty="0"/>
              <a:t>website: </a:t>
            </a:r>
            <a:r>
              <a:rPr lang="en-US" altLang="en-GB" sz="1400" b="1" dirty="0">
                <a:solidFill>
                  <a:srgbClr val="1477C5"/>
                </a:solidFill>
              </a:rPr>
              <a:t>ubersuggest</a:t>
            </a:r>
            <a:r>
              <a:rPr lang="en-GB" sz="1400" b="1" dirty="0">
                <a:solidFill>
                  <a:srgbClr val="1477C5"/>
                </a:solidFill>
                <a:hlinkClick r:id="rId1"/>
              </a:rPr>
              <a:t>.com</a:t>
            </a:r>
            <a:endParaRPr lang="en-GB" sz="1400" b="1" dirty="0">
              <a:solidFill>
                <a:srgbClr val="1477C5"/>
              </a:solidFill>
              <a:hlinkClick r:id="rId1"/>
            </a:endParaRPr>
          </a:p>
        </p:txBody>
      </p:sp>
      <p:pic>
        <p:nvPicPr>
          <p:cNvPr id="2097157" name="Content Placeholder 3" descr="WhatsApp Image 2023-08-02 at 01.05.50 (1)"/>
          <p:cNvPicPr>
            <a:picLocks noChangeAspect="1"/>
          </p:cNvPicPr>
          <p:nvPr>
            <p:ph idx="1"/>
          </p:nvPr>
        </p:nvPicPr>
        <p:blipFill>
          <a:blip r:embed="rId2"/>
          <a:srcRect l="18791" t="43323" r="4386" b="13056"/>
          <a:stretch>
            <a:fillRect/>
          </a:stretch>
        </p:blipFill>
        <p:spPr>
          <a:xfrm>
            <a:off x="88265" y="1084580"/>
            <a:ext cx="8968105" cy="3575050"/>
          </a:xfrm>
          <a:prstGeom prst="rect">
            <a:avLst/>
          </a:prstGeom>
        </p:spPr>
      </p:pic>
      <p:sp>
        <p:nvSpPr>
          <p:cNvPr id="1048629" name="Text Box 5"/>
          <p:cNvSpPr txBox="1"/>
          <p:nvPr/>
        </p:nvSpPr>
        <p:spPr>
          <a:xfrm>
            <a:off x="5628640" y="544830"/>
            <a:ext cx="182881" cy="294640"/>
          </a:xfrm>
          <a:prstGeom prst="rect">
            <a:avLst/>
          </a:prstGeom>
          <a:noFill/>
        </p:spPr>
        <p:txBody>
          <a:bodyPr wrap="none" rtlCol="0">
            <a:spAutoFit/>
          </a:bodyPr>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30" name="Title 1"/>
          <p:cNvSpPr>
            <a:spLocks noGrp="1"/>
          </p:cNvSpPr>
          <p:nvPr>
            <p:ph type="title"/>
          </p:nvPr>
        </p:nvSpPr>
        <p:spPr>
          <a:xfrm>
            <a:off x="457200" y="1943339"/>
            <a:ext cx="8229600" cy="857250"/>
          </a:xfrm>
        </p:spPr>
        <p:txBody>
          <a:bodyPr>
            <a:noAutofit/>
          </a:bodyPr>
          <a:p>
            <a:pPr algn="l"/>
            <a:br>
              <a:rPr lang="en-US" sz="1400" dirty="0">
                <a:latin typeface="+mn-lt"/>
              </a:rPr>
            </a:br>
            <a:br>
              <a:rPr sz="1400"/>
            </a:br>
            <a:br>
              <a:rPr sz="1400"/>
            </a:br>
            <a:r>
              <a:rPr sz="1400"/>
              <a:t>The site audit for www.icicibank.com indicates that </a:t>
            </a:r>
            <a:r>
              <a:rPr lang="en-US" sz="1400"/>
              <a:t>on page SEO score is healthy which generates monthly organic traffic og 1.4 million users</a:t>
            </a:r>
            <a:br>
              <a:rPr lang="en-US" sz="1400"/>
            </a:br>
            <a:r>
              <a:rPr lang="en-US" sz="1400"/>
              <a:t> </a:t>
            </a:r>
            <a:br>
              <a:rPr lang="en-US" sz="1400"/>
            </a:br>
            <a:r>
              <a:rPr lang="en-US" sz="1400" b="1">
                <a:sym typeface="+mn-ea"/>
              </a:rPr>
              <a:t>Meta title test</a:t>
            </a:r>
            <a:r>
              <a:rPr lang="en-US" sz="1400">
                <a:sym typeface="+mn-ea"/>
              </a:rPr>
              <a:t> -Personal Banking &amp; Netbanking Services Online - ICICI Bank.</a:t>
            </a:r>
            <a:br>
              <a:rPr lang="en-US" sz="1400"/>
            </a:br>
            <a:r>
              <a:rPr lang="en-US" sz="1400"/>
              <a:t>This webpage uses a title tag with the length of 48 characters. While there's is no target numbers of characters,title should be descriptive and concise. We recommend using a title between 20 to 60 characters to fit Google search results with 529 pixel limit.</a:t>
            </a:r>
            <a:br>
              <a:rPr lang="en-US" sz="1400"/>
            </a:br>
            <a:br>
              <a:rPr lang="en-US" sz="1400"/>
            </a:br>
            <a:r>
              <a:rPr lang="en-US" sz="1400" b="1"/>
              <a:t>Meta description test</a:t>
            </a:r>
            <a:r>
              <a:rPr lang="en-US" sz="1400"/>
              <a:t> -ICICI Bank offers a wide range of personal and business banking products and services including accounts &amp; deposits, cards, loans, insurance, and investment products.Mere recommend using a title up till 160 characters to fit Google search results at 920 pixel.Meta title description test results 967 pixel long. </a:t>
            </a:r>
            <a:br>
              <a:rPr lang="en-US" sz="1400"/>
            </a:br>
            <a:br>
              <a:rPr lang="en-US" sz="1400" dirty="0">
                <a:latin typeface="+mn-lt"/>
              </a:rPr>
            </a:br>
            <a:endParaRPr lang="en-US" sz="1400" dirty="0">
              <a:latin typeface="+mn-lt"/>
            </a:endParaRPr>
          </a:p>
        </p:txBody>
      </p:sp>
      <p:sp>
        <p:nvSpPr>
          <p:cNvPr id="1048631" name="Text Box 2"/>
          <p:cNvSpPr txBox="1"/>
          <p:nvPr/>
        </p:nvSpPr>
        <p:spPr>
          <a:xfrm>
            <a:off x="3067685" y="319405"/>
            <a:ext cx="2697480" cy="612140"/>
          </a:xfrm>
          <a:prstGeom prst="rect">
            <a:avLst/>
          </a:prstGeom>
          <a:noFill/>
        </p:spPr>
        <p:txBody>
          <a:bodyPr wrap="none" rtlCol="0" anchor="t">
            <a:spAutoFit/>
          </a:bodyPr>
          <a:p>
            <a:pPr algn="ctr"/>
            <a:r>
              <a:rPr sz="2200" b="1">
                <a:sym typeface="+mn-ea"/>
              </a:rPr>
              <a:t>SEO Audit Summary:</a:t>
            </a:r>
            <a:br>
              <a:rPr>
                <a:sym typeface="+mn-ea"/>
              </a:rPr>
            </a:b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p:pic>
        <p:nvPicPr>
          <p:cNvPr id="2097158" name="Content Placeholder 13" descr="C:\Users\ape\Downloads\Screenshot_2023-07-31-20-48-58-370_com.android.chrome.jpgScreenshot_2023-07-31-20-48-58-370_com.android.chrome"/>
          <p:cNvPicPr>
            <a:picLocks noChangeAspect="1"/>
          </p:cNvPicPr>
          <p:nvPr>
            <p:ph sz="half" idx="1"/>
          </p:nvPr>
        </p:nvPicPr>
        <p:blipFill>
          <a:blip r:embed="rId1"/>
          <a:srcRect l="2577" t="20499" r="635" b="5977"/>
          <a:stretch>
            <a:fillRect/>
          </a:stretch>
        </p:blipFill>
        <p:spPr>
          <a:xfrm>
            <a:off x="608965" y="579120"/>
            <a:ext cx="1998980" cy="3985895"/>
          </a:xfrm>
          <a:prstGeom prst="rect">
            <a:avLst/>
          </a:prstGeom>
        </p:spPr>
      </p:pic>
      <p:pic>
        <p:nvPicPr>
          <p:cNvPr id="2097159" name="Content Placeholder 7" descr="C:\Users\ape\Downloads\Screenshot_2023-07-31-20-48-14-600_com.android.chrome.jpgScreenshot_2023-07-31-20-48-14-600_com.android.chrome"/>
          <p:cNvPicPr>
            <a:picLocks noChangeAspect="1"/>
          </p:cNvPicPr>
          <p:nvPr>
            <p:ph sz="half" idx="2"/>
          </p:nvPr>
        </p:nvPicPr>
        <p:blipFill>
          <a:blip r:embed="rId2"/>
          <a:srcRect l="-747" t="40708" r="-6800" b="4829"/>
          <a:stretch>
            <a:fillRect/>
          </a:stretch>
        </p:blipFill>
        <p:spPr>
          <a:xfrm>
            <a:off x="3392805" y="779145"/>
            <a:ext cx="1988820" cy="3607435"/>
          </a:xfrm>
          <a:prstGeom prst="rect">
            <a:avLst/>
          </a:prstGeom>
        </p:spPr>
      </p:pic>
      <p:pic>
        <p:nvPicPr>
          <p:cNvPr id="2097160" name="Picture 11" descr="C:\Users\ape\Downloads\Screenshot_2023-07-31-20-47-59-264_com.android.chrome.jpgScreenshot_2023-07-31-20-47-59-264_com.android.chrome"/>
          <p:cNvPicPr>
            <a:picLocks noChangeAspect="1"/>
          </p:cNvPicPr>
          <p:nvPr/>
        </p:nvPicPr>
        <p:blipFill>
          <a:blip r:embed="rId3"/>
          <a:srcRect l="597" t="21341" r="2760" b="5775"/>
          <a:stretch>
            <a:fillRect/>
          </a:stretch>
        </p:blipFill>
        <p:spPr>
          <a:xfrm>
            <a:off x="5842635" y="1090930"/>
            <a:ext cx="1979295" cy="3295650"/>
          </a:xfrm>
          <a:prstGeom prst="rect">
            <a:avLst/>
          </a:prstGeom>
        </p:spPr>
      </p:pic>
      <p:sp>
        <p:nvSpPr>
          <p:cNvPr id="1048638" name="TextBox 17"/>
          <p:cNvSpPr txBox="1"/>
          <p:nvPr/>
        </p:nvSpPr>
        <p:spPr>
          <a:xfrm>
            <a:off x="1748155" y="4565015"/>
            <a:ext cx="5277485" cy="306705"/>
          </a:xfrm>
          <a:prstGeom prst="rect">
            <a:avLst/>
          </a:prstGeom>
          <a:noFill/>
        </p:spPr>
        <p:txBody>
          <a:bodyPr wrap="square">
            <a:spAutoFit/>
          </a:bodyPr>
          <a:p>
            <a:pPr algn="ctr"/>
            <a:r>
              <a:rPr lang="en-US" b="1" dirty="0"/>
              <a:t>Age Distribution</a:t>
            </a:r>
            <a:endParaRPr lang="en-US" b="1" dirty="0"/>
          </a:p>
        </p:txBody>
      </p:sp>
      <p:sp>
        <p:nvSpPr>
          <p:cNvPr id="1048639" name="TextBox 19"/>
          <p:cNvSpPr txBox="1"/>
          <p:nvPr/>
        </p:nvSpPr>
        <p:spPr>
          <a:xfrm>
            <a:off x="5381625" y="4565015"/>
            <a:ext cx="2668270" cy="306705"/>
          </a:xfrm>
          <a:prstGeom prst="rect">
            <a:avLst/>
          </a:prstGeom>
          <a:noFill/>
        </p:spPr>
        <p:txBody>
          <a:bodyPr wrap="square">
            <a:spAutoFit/>
          </a:bodyPr>
          <a:p>
            <a:pPr algn="ctr"/>
            <a:r>
              <a:rPr lang="en-US" b="1" dirty="0"/>
              <a:t>User Analysis</a:t>
            </a:r>
            <a:endParaRPr lang="en-US" b="1" dirty="0"/>
          </a:p>
        </p:txBody>
      </p:sp>
      <p:sp>
        <p:nvSpPr>
          <p:cNvPr id="1048640" name="TextBox 15"/>
          <p:cNvSpPr txBox="1"/>
          <p:nvPr/>
        </p:nvSpPr>
        <p:spPr>
          <a:xfrm>
            <a:off x="-1030605" y="4565015"/>
            <a:ext cx="5277485" cy="306705"/>
          </a:xfrm>
          <a:prstGeom prst="rect">
            <a:avLst/>
          </a:prstGeom>
          <a:noFill/>
        </p:spPr>
        <p:txBody>
          <a:bodyPr wrap="square">
            <a:spAutoFit/>
          </a:bodyPr>
          <a:p>
            <a:pPr algn="ctr"/>
            <a:r>
              <a:rPr lang="en-US" b="1" dirty="0"/>
              <a:t>Site Comparision Analysis</a:t>
            </a:r>
            <a:endParaRPr lang="en-US"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sp>
        <p:nvSpPr>
          <p:cNvPr id="1048641" name="Title 1"/>
          <p:cNvSpPr>
            <a:spLocks noGrp="1"/>
          </p:cNvSpPr>
          <p:nvPr>
            <p:ph type="title"/>
          </p:nvPr>
        </p:nvSpPr>
        <p:spPr>
          <a:xfrm>
            <a:off x="172803" y="242728"/>
            <a:ext cx="8520600" cy="572700"/>
          </a:xfrm>
        </p:spPr>
        <p:txBody>
          <a:bodyPr>
            <a:noAutofit/>
          </a:bodyPr>
          <a:p>
            <a:pPr marL="342900" indent="-342900">
              <a:buFont typeface="Arial" panose="020B0604020202020204" pitchFamily="34" charset="0"/>
              <a:buChar char="•"/>
            </a:pPr>
            <a:r>
              <a:rPr lang="en-GB" sz="2000" b="1" dirty="0"/>
              <a:t>Keyword Research:</a:t>
            </a:r>
            <a:br>
              <a:rPr lang="en-GB" sz="2000" b="1" dirty="0"/>
            </a:br>
            <a:r>
              <a:rPr lang="en-GB" sz="1300" b="1" dirty="0"/>
              <a:t>website:</a:t>
            </a:r>
            <a:r>
              <a:rPr lang="en-GB" sz="1300" b="1" dirty="0">
                <a:solidFill>
                  <a:srgbClr val="1477C5"/>
                </a:solidFill>
              </a:rPr>
              <a:t> </a:t>
            </a:r>
            <a:r>
              <a:rPr lang="en-US" altLang="en-GB" sz="1300" b="1" dirty="0">
                <a:solidFill>
                  <a:srgbClr val="1477C5"/>
                </a:solidFill>
              </a:rPr>
              <a:t>ubersuggest.com</a:t>
            </a:r>
            <a:endParaRPr lang="en-US" altLang="en-GB" sz="1300" b="1" dirty="0">
              <a:solidFill>
                <a:srgbClr val="1477C5"/>
              </a:solidFill>
            </a:endParaRPr>
          </a:p>
        </p:txBody>
      </p:sp>
      <p:sp>
        <p:nvSpPr>
          <p:cNvPr id="1048642" name="TextBox 3"/>
          <p:cNvSpPr txBox="1"/>
          <p:nvPr/>
        </p:nvSpPr>
        <p:spPr>
          <a:xfrm>
            <a:off x="172803" y="1207199"/>
            <a:ext cx="4572000" cy="1513840"/>
          </a:xfrm>
          <a:prstGeom prst="rect">
            <a:avLst/>
          </a:prstGeom>
          <a:noFill/>
        </p:spPr>
        <p:txBody>
          <a:bodyPr wrap="square">
            <a:spAutoFit/>
          </a:bodyPr>
          <a:p>
            <a:pPr marL="285750" indent="-285750">
              <a:buFont typeface="Arial" panose="020B0604020202020204" pitchFamily="34" charset="0"/>
              <a:buChar char="•"/>
            </a:pPr>
            <a:r>
              <a:rPr lang="en-US" b="1" dirty="0"/>
              <a:t>Objective of Keyword Research for ICICI Bank:</a:t>
            </a: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Boost organic search visibility and traffic.</a:t>
            </a:r>
            <a:endParaRPr lang="en-US" dirty="0"/>
          </a:p>
          <a:p>
            <a:pPr marL="285750" indent="-285750">
              <a:buFont typeface="Arial" panose="020B0604020202020204" pitchFamily="34" charset="0"/>
              <a:buChar char="•"/>
            </a:pPr>
            <a:r>
              <a:rPr lang="en-US" dirty="0"/>
              <a:t>Understand customer search habits.</a:t>
            </a:r>
            <a:endParaRPr lang="en-US" dirty="0"/>
          </a:p>
          <a:p>
            <a:pPr marL="285750" indent="-285750">
              <a:buFont typeface="Arial" panose="020B0604020202020204" pitchFamily="34" charset="0"/>
              <a:buChar char="•"/>
            </a:pPr>
            <a:r>
              <a:rPr lang="en-US" dirty="0"/>
              <a:t>Analyze competitor keyword strategies.</a:t>
            </a:r>
            <a:endParaRPr lang="en-US" dirty="0"/>
          </a:p>
          <a:p>
            <a:pPr marL="285750" indent="-285750">
              <a:buFont typeface="Arial" panose="020B0604020202020204" pitchFamily="34" charset="0"/>
              <a:buChar char="•"/>
            </a:pPr>
            <a:r>
              <a:rPr lang="en-US" dirty="0"/>
              <a:t>Plan and create relevant, keyword-rich content.</a:t>
            </a:r>
            <a:endParaRPr lang="en-US" dirty="0"/>
          </a:p>
          <a:p>
            <a:pPr marL="285750" indent="-285750">
              <a:buFont typeface="Arial" panose="020B0604020202020204" pitchFamily="34" charset="0"/>
              <a:buChar char="•"/>
            </a:pPr>
            <a:r>
              <a:rPr lang="en-US" dirty="0"/>
              <a:t>Improve local SEO for branches and ATMs.</a:t>
            </a:r>
            <a:endParaRPr lang="en-US" dirty="0"/>
          </a:p>
        </p:txBody>
      </p:sp>
      <p:sp>
        <p:nvSpPr>
          <p:cNvPr id="1048643" name="TextBox 7"/>
          <p:cNvSpPr txBox="1"/>
          <p:nvPr/>
        </p:nvSpPr>
        <p:spPr>
          <a:xfrm>
            <a:off x="4632960" y="1207432"/>
            <a:ext cx="4572000" cy="2529841"/>
          </a:xfrm>
          <a:prstGeom prst="rect">
            <a:avLst/>
          </a:prstGeom>
          <a:noFill/>
        </p:spPr>
        <p:txBody>
          <a:bodyPr wrap="square">
            <a:spAutoFit/>
          </a:bodyPr>
          <a:p>
            <a:pPr marL="285750" indent="-285750">
              <a:buFont typeface="Wingdings" panose="05000000000000000000" pitchFamily="2" charset="2"/>
              <a:buChar char="§"/>
            </a:pPr>
            <a:r>
              <a:rPr lang="en-US" b="1" dirty="0"/>
              <a:t>Seed Keywords for ICICI Bank:</a:t>
            </a:r>
            <a:endParaRPr lang="en-US" b="1" dirty="0"/>
          </a:p>
          <a:p>
            <a:pPr marL="285750" indent="-285750">
              <a:buFont typeface="Wingdings" panose="05000000000000000000" pitchFamily="2" charset="2"/>
              <a:buChar char="§"/>
            </a:pPr>
            <a:endParaRPr lang="en-US" b="1" dirty="0"/>
          </a:p>
          <a:p>
            <a:pPr marL="285750" indent="-285750">
              <a:buFont typeface="Wingdings" panose="05000000000000000000" pitchFamily="2" charset="2"/>
              <a:buChar char="§"/>
            </a:pPr>
            <a:r>
              <a:rPr lang="en-US" dirty="0"/>
              <a:t>ICICI Bank login</a:t>
            </a:r>
            <a:endParaRPr lang="en-US" dirty="0"/>
          </a:p>
          <a:p>
            <a:pPr marL="285750" indent="-285750">
              <a:buFont typeface="Wingdings" panose="05000000000000000000" pitchFamily="2" charset="2"/>
              <a:buChar char="§"/>
            </a:pPr>
            <a:r>
              <a:rPr lang="en-US" dirty="0"/>
              <a:t>Bank login ICICI</a:t>
            </a:r>
            <a:endParaRPr lang="en-US" dirty="0"/>
          </a:p>
          <a:p>
            <a:pPr marL="285750" indent="-285750">
              <a:buFont typeface="Wingdings" panose="05000000000000000000" pitchFamily="2" charset="2"/>
              <a:buChar char="§"/>
            </a:pPr>
            <a:r>
              <a:rPr lang="en-US" dirty="0"/>
              <a:t>Bank expressions credit card</a:t>
            </a:r>
            <a:endParaRPr lang="en-US" dirty="0"/>
          </a:p>
          <a:p>
            <a:pPr marL="285750" indent="-285750">
              <a:buFont typeface="Wingdings" panose="05000000000000000000" pitchFamily="2" charset="2"/>
              <a:buChar char="§"/>
            </a:pPr>
            <a:r>
              <a:rPr lang="en-US" dirty="0"/>
              <a:t>Net Banking ICICI</a:t>
            </a:r>
            <a:endParaRPr lang="en-US" dirty="0"/>
          </a:p>
          <a:p>
            <a:pPr marL="285750" indent="-285750">
              <a:buFont typeface="Wingdings" panose="05000000000000000000" pitchFamily="2" charset="2"/>
              <a:buChar char="§"/>
            </a:pPr>
            <a:r>
              <a:rPr lang="en-US" dirty="0"/>
              <a:t>Calculator for EMI </a:t>
            </a:r>
            <a:endParaRPr lang="en-US" dirty="0"/>
          </a:p>
          <a:p>
            <a:pPr marL="285750" indent="-285750">
              <a:buFont typeface="Wingdings" panose="05000000000000000000" pitchFamily="2" charset="2"/>
              <a:buChar char="§"/>
            </a:pPr>
            <a:r>
              <a:rPr lang="en-US" dirty="0"/>
              <a:t>Personal loan </a:t>
            </a:r>
            <a:endParaRPr lang="en-US" dirty="0"/>
          </a:p>
          <a:p>
            <a:pPr marL="285750" indent="-285750">
              <a:buFont typeface="Wingdings" panose="05000000000000000000" pitchFamily="2" charset="2"/>
              <a:buChar char="§"/>
            </a:pPr>
            <a:r>
              <a:rPr lang="en-US" dirty="0"/>
              <a:t>Near by me ATM</a:t>
            </a:r>
            <a:endParaRPr lang="en-US" dirty="0"/>
          </a:p>
          <a:p>
            <a:pPr marL="285750" indent="-285750">
              <a:buFont typeface="Wingdings" panose="05000000000000000000" pitchFamily="2" charset="2"/>
              <a:buChar char="§"/>
            </a:pPr>
            <a:r>
              <a:rPr lang="en-US" dirty="0"/>
              <a:t>Personal loan interest rate lowest</a:t>
            </a:r>
            <a:endParaRPr lang="en-US" dirty="0"/>
          </a:p>
          <a:p>
            <a:pPr marL="285750" indent="-285750">
              <a:buFont typeface="Wingdings" panose="05000000000000000000" pitchFamily="2" charset="2"/>
              <a:buChar char="§"/>
            </a:pPr>
            <a:r>
              <a:rPr lang="en-US" dirty="0"/>
              <a:t>Personal loan interest rate low</a:t>
            </a:r>
            <a:endParaRPr lang="en-US" dirty="0"/>
          </a:p>
          <a:p>
            <a:pPr marL="285750" indent="-285750">
              <a:buFont typeface="Wingdings" panose="05000000000000000000" pitchFamily="2" charset="2"/>
              <a:buChar char="§"/>
            </a:pPr>
            <a:r>
              <a:rPr lang="en-US" dirty="0"/>
              <a:t>Personal loan interest rate average</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46" name="TextBox 8"/>
          <p:cNvSpPr txBox="1"/>
          <p:nvPr/>
        </p:nvSpPr>
        <p:spPr>
          <a:xfrm>
            <a:off x="95885" y="4009390"/>
            <a:ext cx="5428615" cy="701041"/>
          </a:xfrm>
          <a:prstGeom prst="rect">
            <a:avLst/>
          </a:prstGeom>
          <a:noFill/>
        </p:spPr>
        <p:txBody>
          <a:bodyPr wrap="square">
            <a:spAutoFit/>
          </a:bodyPr>
          <a:p>
            <a:r>
              <a:rPr lang="en-US" b="1" i="1" dirty="0"/>
              <a:t>The data consists of search volume, CPC (Cost Per Click), PD (Paid Difficulty), and SD (SEO Difficulty) for each keyword.</a:t>
            </a:r>
            <a:endParaRPr lang="en-US" b="1" i="1" dirty="0"/>
          </a:p>
          <a:p>
            <a:r>
              <a:rPr lang="en-US" dirty="0"/>
              <a:t>.</a:t>
            </a:r>
            <a:endParaRPr lang="en-US" dirty="0"/>
          </a:p>
        </p:txBody>
      </p:sp>
      <p:sp>
        <p:nvSpPr>
          <p:cNvPr id="1048647" name="TextBox 11"/>
          <p:cNvSpPr txBox="1"/>
          <p:nvPr/>
        </p:nvSpPr>
        <p:spPr>
          <a:xfrm>
            <a:off x="5671595" y="53747"/>
            <a:ext cx="4572000" cy="307777"/>
          </a:xfrm>
          <a:prstGeom prst="rect">
            <a:avLst/>
          </a:prstGeom>
          <a:noFill/>
        </p:spPr>
        <p:txBody>
          <a:bodyPr wrap="square">
            <a:spAutoFit/>
          </a:bodyPr>
          <a:p>
            <a:pPr marL="285750" indent="-285750">
              <a:buFont typeface="Wingdings" panose="05000000000000000000" pitchFamily="2" charset="2"/>
              <a:buChar char="§"/>
            </a:pPr>
            <a:r>
              <a:rPr lang="en-US" b="1" dirty="0"/>
              <a:t>Key Insights:</a:t>
            </a:r>
            <a:endParaRPr lang="en-US" b="1" dirty="0"/>
          </a:p>
        </p:txBody>
      </p:sp>
      <p:sp>
        <p:nvSpPr>
          <p:cNvPr id="1048648" name="TextBox 13"/>
          <p:cNvSpPr txBox="1"/>
          <p:nvPr/>
        </p:nvSpPr>
        <p:spPr>
          <a:xfrm>
            <a:off x="5671820" y="361315"/>
            <a:ext cx="3310255" cy="4358641"/>
          </a:xfrm>
          <a:prstGeom prst="rect">
            <a:avLst/>
          </a:prstGeom>
          <a:noFill/>
        </p:spPr>
        <p:txBody>
          <a:bodyPr wrap="square">
            <a:spAutoFit/>
          </a:bodyPr>
          <a:p>
            <a:pPr marL="285750" indent="-285750">
              <a:buFont typeface="Arial" panose="020B0604020202020204" pitchFamily="34" charset="0"/>
              <a:buChar char="•"/>
            </a:pPr>
            <a:r>
              <a:rPr lang="en-US" dirty="0"/>
              <a:t>1. 'ICICI net banking' has a high search volume (1.5 million) and relatively low CPC and PD values, making it potentially attractive for advertising.</a:t>
            </a:r>
            <a:endParaRPr lang="en-US" dirty="0"/>
          </a:p>
          <a:p>
            <a:pPr marL="285750" indent="-285750">
              <a:buFont typeface="Arial" panose="020B0604020202020204" pitchFamily="34" charset="0"/>
              <a:buChar char="•"/>
            </a:pPr>
            <a:r>
              <a:rPr lang="en-US" dirty="0"/>
              <a:t>2. 'icici bank' has a high CPC indicating high competition and cost for PPC campaigns.</a:t>
            </a:r>
            <a:endParaRPr lang="en-US" dirty="0"/>
          </a:p>
          <a:p>
            <a:pPr marL="285750" indent="-285750">
              <a:buFont typeface="Arial" panose="020B0604020202020204" pitchFamily="34" charset="0"/>
              <a:buChar char="•"/>
            </a:pPr>
            <a:r>
              <a:rPr lang="en-US" dirty="0"/>
              <a:t>3. 'icici' has a significant search volume and a relatively high CPC, making it potentially valuable for banks targeting customers.</a:t>
            </a:r>
            <a:endParaRPr lang="en-US" dirty="0"/>
          </a:p>
          <a:p>
            <a:pPr marL="285750" indent="-285750">
              <a:buFont typeface="Arial" panose="020B0604020202020204" pitchFamily="34" charset="0"/>
              <a:buChar char="•"/>
            </a:pPr>
            <a:r>
              <a:rPr lang="en-US" dirty="0"/>
              <a:t>4. 'icici login' and loan Services' have high PD values, indicating high competition in paid advertising.</a:t>
            </a:r>
            <a:endParaRPr lang="en-US" dirty="0"/>
          </a:p>
          <a:p>
            <a:pPr marL="285750" indent="-285750">
              <a:buFont typeface="Arial" panose="020B0604020202020204" pitchFamily="34" charset="0"/>
              <a:buChar char="•"/>
            </a:pPr>
            <a:r>
              <a:rPr lang="en-US" dirty="0"/>
              <a:t>5. When selecting keywords for ICICI Bank, a balance should be considered between search volume, competition level (both paid and organic), and relevance to the banking services.</a:t>
            </a:r>
            <a:endParaRPr lang="en-US" dirty="0"/>
          </a:p>
        </p:txBody>
      </p:sp>
      <p:pic>
        <p:nvPicPr>
          <p:cNvPr id="2097161" name="Picture 2" descr="C:\Users\ape\Downloads\Screenshot_2023-08-01-23-46-12-041_com.android.chrome.jpgScreenshot_2023-08-01-23-46-12-041_com.android.chrome"/>
          <p:cNvPicPr>
            <a:picLocks noChangeAspect="1"/>
          </p:cNvPicPr>
          <p:nvPr/>
        </p:nvPicPr>
        <p:blipFill>
          <a:blip r:embed="rId1"/>
          <a:srcRect l="-1222" t="46946" r="175" b="17081"/>
          <a:stretch>
            <a:fillRect/>
          </a:stretch>
        </p:blipFill>
        <p:spPr>
          <a:xfrm>
            <a:off x="95885" y="361315"/>
            <a:ext cx="5428615" cy="355790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51" name="TextBox 6"/>
          <p:cNvSpPr txBox="1"/>
          <p:nvPr/>
        </p:nvSpPr>
        <p:spPr>
          <a:xfrm>
            <a:off x="5641340" y="434975"/>
            <a:ext cx="3502660" cy="4155440"/>
          </a:xfrm>
          <a:prstGeom prst="rect">
            <a:avLst/>
          </a:prstGeom>
          <a:noFill/>
        </p:spPr>
        <p:txBody>
          <a:bodyPr wrap="square">
            <a:spAutoFit/>
          </a:bodyPr>
          <a:p>
            <a:pPr marL="285750" indent="-285750">
              <a:buFont typeface="Arial" panose="020B0604020202020204" pitchFamily="34" charset="0"/>
              <a:buChar char="•"/>
            </a:pPr>
            <a:r>
              <a:rPr lang="en-US" dirty="0"/>
              <a:t> 'icici banking': Highly popular keyword with a large search volume and competitive market.</a:t>
            </a:r>
            <a:endParaRPr lang="en-US" dirty="0"/>
          </a:p>
          <a:p>
            <a:pPr marL="285750" indent="-285750">
              <a:buFont typeface="Arial" panose="020B0604020202020204" pitchFamily="34" charset="0"/>
              <a:buChar char="•"/>
            </a:pPr>
            <a:r>
              <a:rPr lang="en-US" dirty="0"/>
              <a:t>'dollar in inr': Good search volume, potential niche.</a:t>
            </a:r>
            <a:endParaRPr lang="en-US" dirty="0"/>
          </a:p>
          <a:p>
            <a:pPr marL="285750" indent="-285750">
              <a:buFont typeface="Arial" panose="020B0604020202020204" pitchFamily="34" charset="0"/>
              <a:buChar char="•"/>
            </a:pPr>
            <a:r>
              <a:rPr lang="en-US" dirty="0"/>
              <a:t>'atm': Moderately searched and targets travelers seeking suitable financial products.</a:t>
            </a:r>
            <a:endParaRPr lang="en-US" dirty="0"/>
          </a:p>
          <a:p>
            <a:pPr marL="285750" indent="-285750">
              <a:buFont typeface="Arial" panose="020B0604020202020204" pitchFamily="34" charset="0"/>
              <a:buChar char="•"/>
            </a:pPr>
            <a:r>
              <a:rPr lang="en-US" dirty="0"/>
              <a:t>'calculator emi': Attracts potential homeowners but faces competitive advertising.</a:t>
            </a:r>
            <a:endParaRPr lang="en-US" dirty="0"/>
          </a:p>
          <a:p>
            <a:pPr marL="285750" indent="-285750">
              <a:buFont typeface="Arial" panose="020B0604020202020204" pitchFamily="34" charset="0"/>
              <a:buChar char="•"/>
            </a:pPr>
            <a:r>
              <a:rPr lang="en-US" dirty="0"/>
              <a:t>'instagram saving': Specific audience, lower volume.</a:t>
            </a:r>
            <a:endParaRPr lang="en-US" dirty="0"/>
          </a:p>
          <a:p>
            <a:pPr marL="285750" indent="-285750">
              <a:buFont typeface="Arial" panose="020B0604020202020204" pitchFamily="34" charset="0"/>
              <a:buChar char="•"/>
            </a:pPr>
            <a:r>
              <a:rPr lang="en-US" dirty="0"/>
              <a:t>Consider prioritizing keywords with high search volume and moderate CPC for advertising.</a:t>
            </a:r>
            <a:endParaRPr lang="en-US" dirty="0"/>
          </a:p>
          <a:p>
            <a:pPr marL="285750" indent="-285750">
              <a:buFont typeface="Arial" panose="020B0604020202020204" pitchFamily="34" charset="0"/>
              <a:buChar char="•"/>
            </a:pPr>
            <a:r>
              <a:rPr lang="en-US" dirty="0"/>
              <a:t>Long-tail keywords like 'icici banking with Low Fees' may have better conversion rates with targeted audiences.</a:t>
            </a:r>
            <a:endParaRPr lang="en-US" dirty="0"/>
          </a:p>
        </p:txBody>
      </p:sp>
      <p:sp>
        <p:nvSpPr>
          <p:cNvPr id="1048652" name="TextBox 8"/>
          <p:cNvSpPr txBox="1"/>
          <p:nvPr/>
        </p:nvSpPr>
        <p:spPr>
          <a:xfrm>
            <a:off x="5793129" y="127099"/>
            <a:ext cx="4572000" cy="307777"/>
          </a:xfrm>
          <a:prstGeom prst="rect">
            <a:avLst/>
          </a:prstGeom>
          <a:noFill/>
        </p:spPr>
        <p:txBody>
          <a:bodyPr wrap="square">
            <a:spAutoFit/>
          </a:bodyPr>
          <a:p>
            <a:pPr marL="285750" indent="-285750">
              <a:buFont typeface="Wingdings" panose="05000000000000000000" pitchFamily="2" charset="2"/>
              <a:buChar char="§"/>
            </a:pPr>
            <a:r>
              <a:rPr lang="en-US" b="1" dirty="0"/>
              <a:t>Key Insights:</a:t>
            </a:r>
            <a:endParaRPr lang="en-US" b="1" dirty="0"/>
          </a:p>
        </p:txBody>
      </p:sp>
      <p:pic>
        <p:nvPicPr>
          <p:cNvPr id="2097162" name="Picture 1" descr="C:\Users\ape\Downloads\Screenshot_2023-08-01-23-58-01-272_com.android.chrome.jpgScreenshot_2023-08-01-23-58-01-272_com.android.chrome"/>
          <p:cNvPicPr>
            <a:picLocks noChangeAspect="1"/>
          </p:cNvPicPr>
          <p:nvPr/>
        </p:nvPicPr>
        <p:blipFill>
          <a:blip r:embed="rId1"/>
          <a:srcRect t="36200" r="1025" b="12542"/>
          <a:stretch>
            <a:fillRect/>
          </a:stretch>
        </p:blipFill>
        <p:spPr>
          <a:xfrm>
            <a:off x="0" y="0"/>
            <a:ext cx="5547995" cy="4246880"/>
          </a:xfrm>
          <a:prstGeom prst="rect">
            <a:avLst/>
          </a:prstGeom>
        </p:spPr>
      </p:pic>
      <p:sp>
        <p:nvSpPr>
          <p:cNvPr id="1048653" name="TextBox 8"/>
          <p:cNvSpPr txBox="1"/>
          <p:nvPr/>
        </p:nvSpPr>
        <p:spPr>
          <a:xfrm>
            <a:off x="119380" y="4406265"/>
            <a:ext cx="5428615" cy="701041"/>
          </a:xfrm>
          <a:prstGeom prst="rect">
            <a:avLst/>
          </a:prstGeom>
          <a:noFill/>
        </p:spPr>
        <p:txBody>
          <a:bodyPr wrap="square">
            <a:spAutoFit/>
          </a:bodyPr>
          <a:p>
            <a:r>
              <a:rPr lang="en-US" b="1" i="1" dirty="0"/>
              <a:t>The data consists of search volume, CPC (Cost Per Click), PD (Paid Difficulty), and SD (SEO Difficulty) for each keyword.</a:t>
            </a:r>
            <a:endParaRPr lang="en-US" b="1" i="1" dirty="0"/>
          </a:p>
          <a:p>
            <a:r>
              <a:rPr lang="en-US" dirty="0"/>
              <a:t>.</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54" name="TextBox 2"/>
          <p:cNvSpPr txBox="1"/>
          <p:nvPr/>
        </p:nvSpPr>
        <p:spPr>
          <a:xfrm>
            <a:off x="86810" y="123904"/>
            <a:ext cx="4572000" cy="400110"/>
          </a:xfrm>
          <a:prstGeom prst="rect">
            <a:avLst/>
          </a:prstGeom>
          <a:noFill/>
        </p:spPr>
        <p:txBody>
          <a:bodyPr wrap="square">
            <a:spAutoFit/>
          </a:bodyPr>
          <a:p>
            <a:pPr marL="342900" indent="-342900">
              <a:buSzPct val="140000"/>
              <a:buFont typeface="Arial" panose="020B0604020202020204" pitchFamily="34" charset="0"/>
              <a:buChar char="•"/>
            </a:pPr>
            <a:r>
              <a:rPr lang="en-GB" sz="2000" b="1" dirty="0"/>
              <a:t>On page Optimization: </a:t>
            </a:r>
            <a:endParaRPr lang="en-US" sz="2000" dirty="0"/>
          </a:p>
        </p:txBody>
      </p:sp>
      <p:pic>
        <p:nvPicPr>
          <p:cNvPr id="2097163" name="Picture 7" descr="C:\Users\ape\Downloads\scrnli_02_08_2023_12-07-50.pngscrnli_02_08_2023_12-07-50"/>
          <p:cNvPicPr>
            <a:picLocks noChangeAspect="1"/>
          </p:cNvPicPr>
          <p:nvPr/>
        </p:nvPicPr>
        <p:blipFill>
          <a:blip r:embed="rId1"/>
          <a:srcRect l="11983" t="9842" r="12319" b="2498"/>
          <a:stretch>
            <a:fillRect/>
          </a:stretch>
        </p:blipFill>
        <p:spPr>
          <a:xfrm>
            <a:off x="311150" y="574040"/>
            <a:ext cx="8520430" cy="44348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55" name="TextBox 3"/>
          <p:cNvSpPr txBox="1"/>
          <p:nvPr/>
        </p:nvSpPr>
        <p:spPr>
          <a:xfrm>
            <a:off x="3084830" y="513715"/>
            <a:ext cx="6059170" cy="4338320"/>
          </a:xfrm>
          <a:prstGeom prst="rect">
            <a:avLst/>
          </a:prstGeom>
          <a:noFill/>
        </p:spPr>
        <p:txBody>
          <a:bodyPr wrap="square">
            <a:spAutoFit/>
          </a:bodyPr>
          <a:p>
            <a:r>
              <a:rPr lang="en-US" sz="1200" dirty="0"/>
              <a:t>LCP (Largest Contentful Paint): For ICICI Bank, LCP can gauge the loading speed of essential content such as account login or featured products. Speedy LCP ensures quick access for users, essential for online banking.</a:t>
            </a:r>
            <a:endParaRPr lang="en-US" sz="1200" dirty="0"/>
          </a:p>
          <a:p>
            <a:endParaRPr lang="en-US" sz="1200" dirty="0"/>
          </a:p>
          <a:p>
            <a:r>
              <a:rPr lang="en-US" sz="1200" dirty="0"/>
              <a:t>FID (First Input Delay): In ICICI Bank's online banking interface, FID can measure responsiveness when customers interact with elements like forms, buttons, or links. A low FID enhances the user experience, making online banking smooth and efficient.</a:t>
            </a:r>
            <a:endParaRPr lang="en-US" sz="1200" dirty="0"/>
          </a:p>
          <a:p>
            <a:endParaRPr lang="en-US" sz="1200" dirty="0"/>
          </a:p>
          <a:p>
            <a:r>
              <a:rPr lang="en-US" sz="1200" dirty="0"/>
              <a:t>ELS (Element Layout Shift): Though not standard, ELS likely refers to CLS. For ICICI, controlling layout shifts ensures that online banking pages appear stable, preventing accidental clicks on wrong links or buttons.</a:t>
            </a:r>
            <a:endParaRPr lang="en-US" sz="1200" dirty="0"/>
          </a:p>
          <a:p>
            <a:endParaRPr lang="en-US" sz="1200" dirty="0"/>
          </a:p>
          <a:p>
            <a:r>
              <a:rPr lang="en-US" sz="1200" dirty="0"/>
              <a:t>ETFB (End-to-end Feedback): Since this is not a standard term, its specific application to ICICI Bank may require further context. It could refer to the end-to-end feedback process within the bank's digital systems.</a:t>
            </a:r>
            <a:endParaRPr lang="en-US" sz="1200" dirty="0"/>
          </a:p>
          <a:p>
            <a:endParaRPr lang="en-US" sz="1200" dirty="0"/>
          </a:p>
          <a:p>
            <a:r>
              <a:rPr lang="en-US" sz="1200" dirty="0"/>
              <a:t>INP (Input Latency): For ICICI Bank, minimizing input latency helps make tasks like form filling and transaction processing feel responsive. Quick responses to user inputs enhance the online banking experience.</a:t>
            </a:r>
            <a:endParaRPr lang="en-US" sz="1200" dirty="0"/>
          </a:p>
          <a:p>
            <a:endParaRPr lang="en-US" sz="1200" dirty="0"/>
          </a:p>
          <a:p>
            <a:r>
              <a:rPr lang="en-US" sz="1200" dirty="0"/>
              <a:t>FCP (First Contentful Paint): ICICI Bank's FCP indicates how quickly users can see the first content on a page, such as login fields or promotional offers. A fast FCP contributes to the impression of a swift and efficient banking site.</a:t>
            </a:r>
            <a:endParaRPr lang="en-US" sz="1200" dirty="0"/>
          </a:p>
        </p:txBody>
      </p:sp>
      <p:sp>
        <p:nvSpPr>
          <p:cNvPr id="1048656" name="TextBox 10"/>
          <p:cNvSpPr txBox="1"/>
          <p:nvPr/>
        </p:nvSpPr>
        <p:spPr>
          <a:xfrm>
            <a:off x="320040" y="114183"/>
            <a:ext cx="4792532" cy="307777"/>
          </a:xfrm>
          <a:prstGeom prst="rect">
            <a:avLst/>
          </a:prstGeom>
          <a:noFill/>
        </p:spPr>
        <p:txBody>
          <a:bodyPr wrap="square">
            <a:spAutoFit/>
          </a:bodyPr>
          <a:p>
            <a:pPr marL="285750" indent="-285750">
              <a:buFont typeface="Wingdings" panose="05000000000000000000" pitchFamily="2" charset="2"/>
              <a:buChar char="Ø"/>
            </a:pPr>
            <a:r>
              <a:rPr lang="en-US" b="1" dirty="0"/>
              <a:t>Page Optimization Summary:</a:t>
            </a:r>
            <a:endParaRPr lang="en-US" b="1" dirty="0"/>
          </a:p>
        </p:txBody>
      </p:sp>
      <p:pic>
        <p:nvPicPr>
          <p:cNvPr id="2097164" name="Picture 1" descr="Screenshot_2023-08-01-23-46-12-041_com.android.chrome"/>
          <p:cNvPicPr>
            <a:picLocks noChangeAspect="1"/>
          </p:cNvPicPr>
          <p:nvPr/>
        </p:nvPicPr>
        <p:blipFill>
          <a:blip r:embed="rId1"/>
          <a:srcRect l="1104" t="12568" r="693" b="5852"/>
          <a:stretch>
            <a:fillRect/>
          </a:stretch>
        </p:blipFill>
        <p:spPr>
          <a:xfrm>
            <a:off x="421640" y="513715"/>
            <a:ext cx="2590165" cy="44761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593" name="TextBox 3"/>
          <p:cNvSpPr txBox="1"/>
          <p:nvPr/>
        </p:nvSpPr>
        <p:spPr>
          <a:xfrm>
            <a:off x="833755" y="1685290"/>
            <a:ext cx="8500110" cy="2306955"/>
          </a:xfrm>
          <a:prstGeom prst="rect">
            <a:avLst/>
          </a:prstGeom>
          <a:noFill/>
        </p:spPr>
        <p:txBody>
          <a:bodyPr wrap="square">
            <a:spAutoFit/>
          </a:bodyPr>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sym typeface="+mn-ea"/>
              </a:rPr>
              <a:t>Team ID          : </a:t>
            </a:r>
            <a:r>
              <a:rPr lang="en-US" sz="2400" dirty="0" smtClean="0">
                <a:latin typeface="Times New Roman" panose="02020603050405020304" pitchFamily="18" charset="0"/>
                <a:cs typeface="Times New Roman" panose="02020603050405020304" pitchFamily="18" charset="0"/>
                <a:sym typeface="+mn-ea"/>
              </a:rPr>
              <a:t>LTVIP2023TMID09200</a:t>
            </a:r>
            <a:endParaRPr lang="en-US"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sym typeface="+mn-ea"/>
              </a:rPr>
              <a:t>Team </a:t>
            </a:r>
            <a:r>
              <a:rPr lang="en-US" sz="2400" dirty="0">
                <a:latin typeface="Times New Roman" panose="02020603050405020304" pitchFamily="18" charset="0"/>
                <a:cs typeface="Times New Roman" panose="02020603050405020304" pitchFamily="18" charset="0"/>
                <a:sym typeface="+mn-ea"/>
              </a:rPr>
              <a:t>Leader   : CHINTADA </a:t>
            </a:r>
            <a:r>
              <a:rPr lang="en-US" sz="2400" dirty="0" smtClean="0">
                <a:latin typeface="Times New Roman" panose="02020603050405020304" pitchFamily="18" charset="0"/>
                <a:cs typeface="Times New Roman" panose="02020603050405020304" pitchFamily="18" charset="0"/>
                <a:sym typeface="+mn-ea"/>
              </a:rPr>
              <a:t>SRAVANI</a:t>
            </a:r>
            <a:endParaRPr lang="en-US"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sym typeface="+mn-ea"/>
              </a:rPr>
              <a:t>Team member : </a:t>
            </a:r>
            <a:r>
              <a:rPr lang="en-US" sz="2400" dirty="0" smtClean="0">
                <a:latin typeface="Times New Roman" panose="02020603050405020304" pitchFamily="18" charset="0"/>
                <a:cs typeface="Times New Roman" panose="02020603050405020304" pitchFamily="18" charset="0"/>
                <a:sym typeface="+mn-ea"/>
              </a:rPr>
              <a:t>DIKSHIT JAIN</a:t>
            </a:r>
            <a:endParaRPr lang="en-US"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sym typeface="+mn-ea"/>
              </a:rPr>
              <a:t>Team member : </a:t>
            </a:r>
            <a:r>
              <a:rPr lang="en-US" sz="2400" dirty="0" smtClean="0">
                <a:latin typeface="Times New Roman" panose="02020603050405020304" pitchFamily="18" charset="0"/>
                <a:cs typeface="Times New Roman" panose="02020603050405020304" pitchFamily="18" charset="0"/>
                <a:sym typeface="+mn-ea"/>
              </a:rPr>
              <a:t>DOULAPILLI HEMANTHKUMAR</a:t>
            </a:r>
            <a:endParaRPr lang="en-US"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sym typeface="+mn-ea"/>
              </a:rPr>
              <a:t>Team </a:t>
            </a:r>
            <a:r>
              <a:rPr lang="en-US" sz="2400" dirty="0">
                <a:latin typeface="Times New Roman" panose="02020603050405020304" pitchFamily="18" charset="0"/>
                <a:cs typeface="Times New Roman" panose="02020603050405020304" pitchFamily="18" charset="0"/>
                <a:sym typeface="+mn-ea"/>
              </a:rPr>
              <a:t>member : CHALLA </a:t>
            </a:r>
            <a:r>
              <a:rPr lang="en-US" sz="2400" dirty="0" smtClean="0">
                <a:latin typeface="Times New Roman" panose="02020603050405020304" pitchFamily="18" charset="0"/>
                <a:cs typeface="Times New Roman" panose="02020603050405020304" pitchFamily="18" charset="0"/>
                <a:sym typeface="+mn-ea"/>
              </a:rPr>
              <a:t>LALITHAPRIYA</a:t>
            </a: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sym typeface="+mn-ea"/>
              </a:rPr>
              <a:t>Team </a:t>
            </a:r>
            <a:r>
              <a:rPr lang="en-US" sz="2400" dirty="0">
                <a:latin typeface="Times New Roman" panose="02020603050405020304" pitchFamily="18" charset="0"/>
                <a:cs typeface="Times New Roman" panose="02020603050405020304" pitchFamily="18" charset="0"/>
                <a:sym typeface="+mn-ea"/>
              </a:rPr>
              <a:t>member : BOYE </a:t>
            </a:r>
            <a:r>
              <a:rPr lang="en-US" sz="2400" dirty="0" smtClean="0">
                <a:latin typeface="Times New Roman" panose="02020603050405020304" pitchFamily="18" charset="0"/>
                <a:cs typeface="Times New Roman" panose="02020603050405020304" pitchFamily="18" charset="0"/>
                <a:sym typeface="+mn-ea"/>
              </a:rPr>
              <a:t>RAJESH</a:t>
            </a:r>
            <a:endParaRPr lang="en-US" sz="2400" dirty="0"/>
          </a:p>
        </p:txBody>
      </p:sp>
      <p:sp>
        <p:nvSpPr>
          <p:cNvPr id="1048594" name="TextBox 5"/>
          <p:cNvSpPr txBox="1"/>
          <p:nvPr/>
        </p:nvSpPr>
        <p:spPr>
          <a:xfrm>
            <a:off x="2748579" y="362479"/>
            <a:ext cx="4572000" cy="584775"/>
          </a:xfrm>
          <a:prstGeom prst="rect">
            <a:avLst/>
          </a:prstGeom>
          <a:noFill/>
        </p:spPr>
        <p:txBody>
          <a:bodyPr wrap="square">
            <a:spAutoFit/>
          </a:bodyPr>
          <a:p>
            <a:r>
              <a:rPr lang="en-US" sz="3200" b="1" dirty="0"/>
              <a:t>TEAM MEMBERS</a:t>
            </a:r>
            <a:endParaRPr lang="en-US" sz="32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86" name="Shape 96"/>
        <p:cNvGrpSpPr/>
        <p:nvPr/>
      </p:nvGrpSpPr>
      <p:grpSpPr>
        <a:xfrm>
          <a:off x="0" y="0"/>
          <a:ext cx="0" cy="0"/>
          <a:chOff x="0" y="0"/>
          <a:chExt cx="0" cy="0"/>
        </a:xfrm>
      </p:grpSpPr>
      <p:sp>
        <p:nvSpPr>
          <p:cNvPr id="1048657" name="Google Shape;97;p20"/>
          <p:cNvSpPr txBox="1"/>
          <p:nvPr/>
        </p:nvSpPr>
        <p:spPr>
          <a:xfrm>
            <a:off x="766950" y="523804"/>
            <a:ext cx="7610100" cy="47495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1700" b="1" dirty="0">
                <a:solidFill>
                  <a:srgbClr val="434343"/>
                </a:solidFill>
              </a:rPr>
              <a:t>Part 3: Content Ideas and Marketing Strategies</a:t>
            </a:r>
            <a:endParaRPr sz="1700" dirty="0"/>
          </a:p>
        </p:txBody>
      </p:sp>
      <p:sp>
        <p:nvSpPr>
          <p:cNvPr id="1048658" name="Google Shape;98;p20"/>
          <p:cNvSpPr txBox="1"/>
          <p:nvPr/>
        </p:nvSpPr>
        <p:spPr>
          <a:xfrm>
            <a:off x="383400" y="1247772"/>
            <a:ext cx="8377200" cy="1198850"/>
          </a:xfrm>
          <a:prstGeom prst="rect">
            <a:avLst/>
          </a:prstGeom>
          <a:noFill/>
          <a:ln>
            <a:noFill/>
          </a:ln>
        </p:spPr>
        <p:txBody>
          <a:bodyPr spcFirstLastPara="1" wrap="square" lIns="91425" tIns="91425" rIns="91425" bIns="91425" anchor="t" anchorCtr="0">
            <a:spAutoFit/>
          </a:bodyPr>
          <a:p>
            <a:pPr marL="457200" lvl="0" indent="-317500" algn="l" rtl="0">
              <a:spcBef>
                <a:spcPts val="0"/>
              </a:spcBef>
              <a:spcAft>
                <a:spcPts val="0"/>
              </a:spcAft>
              <a:buSzPts val="1400"/>
              <a:buChar char="●"/>
            </a:pPr>
            <a:r>
              <a:rPr lang="en-GB" b="1" dirty="0"/>
              <a:t>Content Idea Generation &amp; Strategy:</a:t>
            </a:r>
            <a:endParaRPr lang="en-GB" b="1" dirty="0"/>
          </a:p>
          <a:p>
            <a:pPr marL="139700" lvl="0" algn="l" rtl="0">
              <a:spcBef>
                <a:spcPts val="0"/>
              </a:spcBef>
              <a:spcAft>
                <a:spcPts val="0"/>
              </a:spcAft>
              <a:buSzPts val="1400"/>
            </a:pPr>
            <a:endParaRPr lang="en-GB" b="1" dirty="0"/>
          </a:p>
          <a:p>
            <a:pPr marL="139700" lvl="0" algn="l" rtl="0">
              <a:spcBef>
                <a:spcPts val="0"/>
              </a:spcBef>
              <a:spcAft>
                <a:spcPts val="0"/>
              </a:spcAft>
              <a:buSzPts val="1400"/>
            </a:pPr>
            <a:r>
              <a:rPr lang="en-GB" b="1" dirty="0"/>
              <a:t> </a:t>
            </a:r>
            <a:r>
              <a:rPr lang="en-GB" dirty="0"/>
              <a:t>A content calendar has been created that shows the events and campaigns the company will follow through the entire month of august in which a few were Instagram stories, posts, reels, email campaigns and such.</a:t>
            </a:r>
            <a:endParaRPr dirty="0"/>
          </a:p>
        </p:txBody>
      </p:sp>
      <p:sp>
        <p:nvSpPr>
          <p:cNvPr id="1048659" name="TextBox 2"/>
          <p:cNvSpPr txBox="1"/>
          <p:nvPr/>
        </p:nvSpPr>
        <p:spPr>
          <a:xfrm>
            <a:off x="597050" y="2571750"/>
            <a:ext cx="4572000" cy="523220"/>
          </a:xfrm>
          <a:prstGeom prst="rect">
            <a:avLst/>
          </a:prstGeom>
          <a:noFill/>
        </p:spPr>
        <p:txBody>
          <a:bodyPr wrap="square">
            <a:spAutoFit/>
          </a:bodyPr>
          <a:p>
            <a:pPr marL="285750" indent="-285750">
              <a:buSzPct val="140000"/>
              <a:buFont typeface="Arial" panose="020B0604020202020204" pitchFamily="34" charset="0"/>
              <a:buChar char="•"/>
            </a:pPr>
            <a:r>
              <a:rPr lang="en-US" b="1" dirty="0"/>
              <a:t>Objective/Aim: </a:t>
            </a:r>
            <a:endParaRPr lang="en-US" b="1" dirty="0"/>
          </a:p>
          <a:p>
            <a:pPr marL="285750" indent="-285750">
              <a:buSzPct val="140000"/>
              <a:buFont typeface="Arial" panose="020B0604020202020204" pitchFamily="34" charset="0"/>
              <a:buChar char="•"/>
            </a:pPr>
            <a:endParaRPr lang="en-US" b="1" dirty="0"/>
          </a:p>
        </p:txBody>
      </p:sp>
      <p:sp>
        <p:nvSpPr>
          <p:cNvPr id="1048660" name="TextBox 5"/>
          <p:cNvSpPr txBox="1"/>
          <p:nvPr/>
        </p:nvSpPr>
        <p:spPr>
          <a:xfrm>
            <a:off x="597050" y="2571750"/>
            <a:ext cx="4572000" cy="1310640"/>
          </a:xfrm>
          <a:prstGeom prst="rect">
            <a:avLst/>
          </a:prstGeom>
          <a:noFill/>
        </p:spPr>
        <p:txBody>
          <a:bodyPr wrap="square">
            <a:spAutoFit/>
          </a:bodyPr>
          <a:p>
            <a:pPr marL="342900" indent="-342900">
              <a:buFont typeface="+mj-lt"/>
              <a:buAutoNum type="arabicPeriod"/>
            </a:pPr>
            <a:endParaRPr lang="en-US" dirty="0"/>
          </a:p>
          <a:p>
            <a:pPr marL="342900" indent="-342900">
              <a:buFont typeface="+mj-lt"/>
              <a:buAutoNum type="arabicPeriod"/>
            </a:pPr>
            <a:r>
              <a:rPr lang="en-US" dirty="0"/>
              <a:t>Consistency</a:t>
            </a:r>
            <a:endParaRPr lang="en-US" dirty="0"/>
          </a:p>
          <a:p>
            <a:pPr marL="342900" indent="-342900">
              <a:buFont typeface="+mj-lt"/>
              <a:buAutoNum type="arabicPeriod"/>
            </a:pPr>
            <a:r>
              <a:rPr lang="en-US" dirty="0"/>
              <a:t>Strategic Content Planning</a:t>
            </a:r>
            <a:endParaRPr lang="en-US" dirty="0"/>
          </a:p>
          <a:p>
            <a:pPr marL="342900" indent="-342900">
              <a:buFont typeface="+mj-lt"/>
              <a:buAutoNum type="arabicPeriod"/>
            </a:pPr>
            <a:r>
              <a:rPr lang="en-US" dirty="0"/>
              <a:t>Time Efficiency</a:t>
            </a:r>
            <a:endParaRPr lang="en-US" dirty="0"/>
          </a:p>
          <a:p>
            <a:pPr marL="342900" indent="-342900">
              <a:buFont typeface="+mj-lt"/>
              <a:buAutoNum type="arabicPeriod"/>
            </a:pPr>
            <a:r>
              <a:rPr lang="en-US" dirty="0"/>
              <a:t>Content Variety</a:t>
            </a:r>
            <a:endParaRPr lang="en-US" dirty="0"/>
          </a:p>
          <a:p>
            <a:pPr marL="342900" indent="-342900">
              <a:buFont typeface="+mj-lt"/>
              <a:buAutoNum type="arabicPeriod"/>
            </a:pPr>
            <a:r>
              <a:rPr lang="en-US" dirty="0"/>
              <a:t>Improved Collaboration</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89"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90" name="Shape 108"/>
        <p:cNvGrpSpPr/>
        <p:nvPr/>
      </p:nvGrpSpPr>
      <p:grpSpPr>
        <a:xfrm>
          <a:off x="0" y="0"/>
          <a:ext cx="0" cy="0"/>
          <a:chOff x="0" y="0"/>
          <a:chExt cx="0" cy="0"/>
        </a:xfrm>
      </p:grpSpPr>
      <p:sp>
        <p:nvSpPr>
          <p:cNvPr id="1048663" name="Google Shape;109;p22"/>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lang="en-GB" b="1">
              <a:solidFill>
                <a:srgbClr val="434343"/>
              </a:solidFill>
            </a:endParaRPr>
          </a:p>
        </p:txBody>
      </p:sp>
      <p:sp>
        <p:nvSpPr>
          <p:cNvPr id="1048664" name="Google Shape;110;p22"/>
          <p:cNvSpPr txBox="1"/>
          <p:nvPr/>
        </p:nvSpPr>
        <p:spPr>
          <a:xfrm>
            <a:off x="478200" y="1392050"/>
            <a:ext cx="8187600" cy="3439130"/>
          </a:xfrm>
          <a:prstGeom prst="rect">
            <a:avLst/>
          </a:prstGeom>
          <a:noFill/>
          <a:ln>
            <a:noFill/>
          </a:ln>
        </p:spPr>
        <p:txBody>
          <a:bodyPr spcFirstLastPara="1" wrap="square" lIns="91425" tIns="91425" rIns="91425" bIns="91425" anchor="t" anchorCtr="0">
            <a:spAutoFit/>
          </a:bodyPr>
          <a:p>
            <a:pPr marL="0" lvl="0" indent="0" algn="l" rtl="0">
              <a:spcBef>
                <a:spcPts val="0"/>
              </a:spcBef>
              <a:spcAft>
                <a:spcPts val="0"/>
              </a:spcAft>
              <a:buNone/>
            </a:pPr>
            <a:r>
              <a:rPr lang="en-GB" b="1" dirty="0"/>
              <a:t>Post Creation:</a:t>
            </a:r>
            <a:endParaRPr lang="en-GB" b="1" dirty="0"/>
          </a:p>
          <a:p>
            <a:pPr marL="0" lvl="0" indent="0" algn="l" rtl="0">
              <a:spcBef>
                <a:spcPts val="0"/>
              </a:spcBef>
              <a:spcAft>
                <a:spcPts val="0"/>
              </a:spcAft>
              <a:buNone/>
            </a:pPr>
            <a:r>
              <a:rPr lang="en-GB" b="1" dirty="0"/>
              <a:t> </a:t>
            </a:r>
            <a:endParaRPr b="1" dirty="0"/>
          </a:p>
          <a:p>
            <a:pPr marL="457200" lvl="0" indent="-317500" algn="l" rtl="0">
              <a:spcBef>
                <a:spcPts val="0"/>
              </a:spcBef>
              <a:spcAft>
                <a:spcPts val="0"/>
              </a:spcAft>
              <a:buSzPts val="1400"/>
              <a:buChar char="●"/>
            </a:pPr>
            <a:r>
              <a:rPr lang="en-GB" b="1" dirty="0"/>
              <a:t>Select Content Categories:</a:t>
            </a:r>
            <a:r>
              <a:rPr lang="en-GB" dirty="0"/>
              <a:t> Identify three different content formats relevant to the chosen topic or industry. Research and Brainstorm: Research trending topics, industry news, or audience interests within each category. Brainstorm ideas for social media posts that align with each category. Do note that 1 content format has to be video and additionally 3 stories/status are to be created. </a:t>
            </a:r>
            <a:endParaRPr dirty="0"/>
          </a:p>
          <a:p>
            <a:pPr marL="0" lvl="0" indent="0" algn="l" rtl="0">
              <a:spcBef>
                <a:spcPts val="0"/>
              </a:spcBef>
              <a:spcAft>
                <a:spcPts val="0"/>
              </a:spcAft>
              <a:buNone/>
            </a:pPr>
            <a:endParaRPr dirty="0"/>
          </a:p>
          <a:p>
            <a:r>
              <a:rPr lang="en-GB" dirty="0"/>
              <a:t>Format 1</a:t>
            </a:r>
            <a:r>
              <a:rPr lang="en-US" dirty="0"/>
              <a:t>: </a:t>
            </a:r>
            <a:r>
              <a:rPr lang="en-GB" sz="1400" b="1" dirty="0">
                <a:solidFill>
                  <a:srgbClr val="434343"/>
                </a:solidFill>
              </a:rPr>
              <a:t>Instagram Story</a:t>
            </a:r>
            <a:endParaRPr lang="en-GB" sz="1400" b="1" dirty="0"/>
          </a:p>
          <a:p>
            <a:endParaRPr lang="en-GB" dirty="0">
              <a:solidFill>
                <a:schemeClr val="dk1"/>
              </a:solidFill>
            </a:endParaRPr>
          </a:p>
          <a:p>
            <a:r>
              <a:rPr lang="en-GB" dirty="0">
                <a:solidFill>
                  <a:schemeClr val="dk1"/>
                </a:solidFill>
              </a:rPr>
              <a:t>Format</a:t>
            </a:r>
            <a:r>
              <a:rPr lang="en-GB" dirty="0"/>
              <a:t> 2: </a:t>
            </a:r>
            <a:r>
              <a:rPr lang="en-GB" sz="1400" b="1" dirty="0">
                <a:solidFill>
                  <a:srgbClr val="434343"/>
                </a:solidFill>
              </a:rPr>
              <a:t>Designs/Video Editing</a:t>
            </a: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GB" dirty="0">
                <a:solidFill>
                  <a:schemeClr val="dk1"/>
                </a:solidFill>
              </a:rPr>
              <a:t>Format</a:t>
            </a:r>
            <a:r>
              <a:rPr lang="en-GB" dirty="0"/>
              <a:t> 3:</a:t>
            </a:r>
            <a:r>
              <a:rPr lang="en-GB" sz="1400" b="1" dirty="0">
                <a:solidFill>
                  <a:srgbClr val="434343"/>
                </a:solidFill>
              </a:rPr>
              <a:t>Social Media Ad Campaigns</a:t>
            </a:r>
            <a:endParaRPr lang="en-GB" sz="1400" b="1" dirty="0">
              <a:solidFill>
                <a:srgbClr val="434343"/>
              </a:solidFill>
            </a:endParaRPr>
          </a:p>
          <a:p>
            <a:pPr marL="0" lvl="0" indent="0" algn="l" rtl="0">
              <a:spcBef>
                <a:spcPts val="0"/>
              </a:spcBef>
              <a:spcAft>
                <a:spcPts val="0"/>
              </a:spcAft>
              <a:buNone/>
            </a:pPr>
            <a:endParaRPr lang="en-GB" sz="1200" dirty="0"/>
          </a:p>
          <a:p>
            <a:pPr marL="0" lvl="0" indent="0" algn="l" rtl="0">
              <a:spcBef>
                <a:spcPts val="0"/>
              </a:spcBef>
              <a:spcAft>
                <a:spcPts val="0"/>
              </a:spcAft>
              <a:buNone/>
            </a:pPr>
            <a:endParaRPr dirty="0"/>
          </a:p>
          <a:p>
            <a:pPr marL="457200" lvl="0" indent="0" algn="l" rtl="0">
              <a:spcBef>
                <a:spcPts val="0"/>
              </a:spcBef>
              <a:spcAft>
                <a:spcPts val="0"/>
              </a:spcAft>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93" name="Shape 114"/>
        <p:cNvGrpSpPr/>
        <p:nvPr/>
      </p:nvGrpSpPr>
      <p:grpSpPr>
        <a:xfrm>
          <a:off x="0" y="0"/>
          <a:ext cx="0" cy="0"/>
          <a:chOff x="0" y="0"/>
          <a:chExt cx="0" cy="0"/>
        </a:xfrm>
      </p:grpSpPr>
      <p:sp>
        <p:nvSpPr>
          <p:cNvPr id="1048667" name="Google Shape;117;p23"/>
          <p:cNvSpPr txBox="1"/>
          <p:nvPr/>
        </p:nvSpPr>
        <p:spPr>
          <a:xfrm>
            <a:off x="196525" y="48273"/>
            <a:ext cx="8781300" cy="64800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b="1" dirty="0">
                <a:solidFill>
                  <a:srgbClr val="434343"/>
                </a:solidFill>
              </a:rPr>
              <a:t>Part 4: Content Creation and Curation (Post creations, Designs/Video Editing, Ad Campaigns over Social Media and Email Ideation and Creation) </a:t>
            </a:r>
            <a:endParaRPr dirty="0"/>
          </a:p>
        </p:txBody>
      </p:sp>
      <p:sp>
        <p:nvSpPr>
          <p:cNvPr id="1048668" name="AutoShape 2"/>
          <p:cNvSpPr>
            <a:spLocks noChangeAspect="1" noChangeArrowheads="1"/>
          </p:cNvSpPr>
          <p:nvPr/>
        </p:nvSpPr>
        <p:spPr bwMode="auto">
          <a:xfrm>
            <a:off x="4419600" y="2419350"/>
            <a:ext cx="304800" cy="304800"/>
          </a:xfrm>
          <a:prstGeom prst="rect">
            <a:avLst/>
          </a:prstGeom>
          <a:noFill/>
        </p:spPr>
        <p:txBody>
          <a:bodyPr vert="horz" wrap="square" lIns="91440" tIns="45720" rIns="91440" bIns="45720" numCol="1" anchor="t" anchorCtr="0" compatLnSpc="1"/>
          <a:p>
            <a:endParaRPr lang="en-US"/>
          </a:p>
        </p:txBody>
      </p:sp>
      <p:pic>
        <p:nvPicPr>
          <p:cNvPr id="2097165" name="Picture 7" descr="C:\Users\ape\Downloads\WhatsApp Image 2023-08-01 at 23.45.11.jpegWhatsApp Image 2023-08-01 at 23.45.11"/>
          <p:cNvPicPr>
            <a:picLocks noChangeAspect="1"/>
          </p:cNvPicPr>
          <p:nvPr/>
        </p:nvPicPr>
        <p:blipFill>
          <a:blip r:embed="rId1"/>
          <a:srcRect/>
          <a:stretch>
            <a:fillRect/>
          </a:stretch>
        </p:blipFill>
        <p:spPr>
          <a:xfrm>
            <a:off x="3597910" y="906780"/>
            <a:ext cx="1947545" cy="3537585"/>
          </a:xfrm>
          <a:prstGeom prst="rect">
            <a:avLst/>
          </a:prstGeom>
        </p:spPr>
      </p:pic>
      <p:pic>
        <p:nvPicPr>
          <p:cNvPr id="2097166" name="Picture 11" descr="C:\Users\ape\Downloads\WhatsApp Image 2023-08-01 at 23.55.19.jpegWhatsApp Image 2023-08-01 at 23.55.19"/>
          <p:cNvPicPr>
            <a:picLocks noChangeAspect="1"/>
          </p:cNvPicPr>
          <p:nvPr/>
        </p:nvPicPr>
        <p:blipFill>
          <a:blip r:embed="rId2"/>
          <a:srcRect/>
          <a:stretch>
            <a:fillRect/>
          </a:stretch>
        </p:blipFill>
        <p:spPr>
          <a:xfrm>
            <a:off x="6795135" y="906780"/>
            <a:ext cx="1849120" cy="3540760"/>
          </a:xfrm>
          <a:prstGeom prst="rect">
            <a:avLst/>
          </a:prstGeom>
        </p:spPr>
      </p:pic>
      <p:pic>
        <p:nvPicPr>
          <p:cNvPr id="2097167" name="Picture 13" descr="C:\Users\ape\Downloads\WhatsApp Image 2023-08-01 at 23.45.10.jpegWhatsApp Image 2023-08-01 at 23.45.10"/>
          <p:cNvPicPr>
            <a:picLocks noChangeAspect="1"/>
          </p:cNvPicPr>
          <p:nvPr/>
        </p:nvPicPr>
        <p:blipFill>
          <a:blip r:embed="rId3"/>
          <a:srcRect/>
          <a:stretch>
            <a:fillRect/>
          </a:stretch>
        </p:blipFill>
        <p:spPr>
          <a:xfrm>
            <a:off x="622511" y="906629"/>
            <a:ext cx="1911985" cy="3537366"/>
          </a:xfrm>
          <a:prstGeom prst="rect">
            <a:avLst/>
          </a:prstGeom>
        </p:spPr>
      </p:pic>
      <p:sp>
        <p:nvSpPr>
          <p:cNvPr id="1048669" name="TextBox 15"/>
          <p:cNvSpPr txBox="1"/>
          <p:nvPr/>
        </p:nvSpPr>
        <p:spPr>
          <a:xfrm>
            <a:off x="736899" y="4564541"/>
            <a:ext cx="4572000" cy="307777"/>
          </a:xfrm>
          <a:prstGeom prst="rect">
            <a:avLst/>
          </a:prstGeom>
          <a:noFill/>
        </p:spPr>
        <p:txBody>
          <a:bodyPr wrap="square">
            <a:spAutoFit/>
          </a:bodyPr>
          <a:p>
            <a:r>
              <a:rPr lang="en-US" b="1" dirty="0"/>
              <a:t>Accounts Reached</a:t>
            </a:r>
            <a:endParaRPr lang="en-US" b="1" dirty="0"/>
          </a:p>
        </p:txBody>
      </p:sp>
      <p:sp>
        <p:nvSpPr>
          <p:cNvPr id="1048670" name="TextBox 17"/>
          <p:cNvSpPr txBox="1"/>
          <p:nvPr/>
        </p:nvSpPr>
        <p:spPr>
          <a:xfrm>
            <a:off x="3599528" y="4590680"/>
            <a:ext cx="4572000" cy="307777"/>
          </a:xfrm>
          <a:prstGeom prst="rect">
            <a:avLst/>
          </a:prstGeom>
          <a:noFill/>
        </p:spPr>
        <p:txBody>
          <a:bodyPr wrap="square">
            <a:spAutoFit/>
          </a:bodyPr>
          <a:p>
            <a:r>
              <a:rPr lang="en-US" b="1" dirty="0"/>
              <a:t>Accounts engaged</a:t>
            </a:r>
            <a:endParaRPr lang="en-US" b="1" dirty="0"/>
          </a:p>
        </p:txBody>
      </p:sp>
      <p:sp>
        <p:nvSpPr>
          <p:cNvPr id="1048671" name="TextBox 19"/>
          <p:cNvSpPr txBox="1"/>
          <p:nvPr/>
        </p:nvSpPr>
        <p:spPr>
          <a:xfrm>
            <a:off x="6574155" y="4605020"/>
            <a:ext cx="2312035" cy="306705"/>
          </a:xfrm>
          <a:prstGeom prst="rect">
            <a:avLst/>
          </a:prstGeom>
          <a:noFill/>
        </p:spPr>
        <p:txBody>
          <a:bodyPr wrap="square">
            <a:spAutoFit/>
          </a:bodyPr>
          <a:p>
            <a:r>
              <a:rPr lang="en-US" b="1" dirty="0"/>
              <a:t>Posts</a:t>
            </a:r>
            <a:r>
              <a:rPr lang="en-US" dirty="0"/>
              <a:t>/</a:t>
            </a:r>
            <a:r>
              <a:rPr lang="en-US" b="1" dirty="0"/>
              <a:t>highlights/insights</a:t>
            </a:r>
            <a:endParaRPr lang="en-US" b="1"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sp>
        <p:nvSpPr>
          <p:cNvPr id="1048674" name="TextBox 3"/>
          <p:cNvSpPr txBox="1"/>
          <p:nvPr/>
        </p:nvSpPr>
        <p:spPr>
          <a:xfrm>
            <a:off x="247426" y="415195"/>
            <a:ext cx="3668360" cy="2733041"/>
          </a:xfrm>
          <a:prstGeom prst="rect">
            <a:avLst/>
          </a:prstGeom>
          <a:noFill/>
        </p:spPr>
        <p:txBody>
          <a:bodyPr wrap="square">
            <a:spAutoFit/>
          </a:bodyPr>
          <a:p>
            <a:pPr marL="0" lvl="0" indent="0" algn="l" rtl="0">
              <a:spcBef>
                <a:spcPts val="0"/>
              </a:spcBef>
              <a:spcAft>
                <a:spcPts val="0"/>
              </a:spcAft>
              <a:buNone/>
            </a:pPr>
            <a:r>
              <a:rPr lang="en-US" b="1" dirty="0"/>
              <a:t>Post Creation: </a:t>
            </a:r>
            <a:endParaRPr lang="en-US" b="1"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Format 1: </a:t>
            </a:r>
            <a:r>
              <a:rPr lang="en-US" dirty="0"/>
              <a:t>Instagram Story</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Aim:</a:t>
            </a:r>
            <a:r>
              <a:rPr lang="en-US" dirty="0"/>
              <a:t>  To  increase engagement and keep</a:t>
            </a:r>
            <a:endParaRPr lang="en-US" dirty="0"/>
          </a:p>
          <a:p>
            <a:pPr marL="0" lvl="0" indent="0" algn="l" rtl="0">
              <a:spcBef>
                <a:spcPts val="0"/>
              </a:spcBef>
              <a:spcAft>
                <a:spcPts val="0"/>
              </a:spcAft>
              <a:buNone/>
            </a:pPr>
            <a:r>
              <a:rPr lang="en-US" dirty="0"/>
              <a:t> customers updated.</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Idea:</a:t>
            </a:r>
            <a:r>
              <a:rPr lang="en-US" dirty="0"/>
              <a:t> Increase website traffic by posting</a:t>
            </a:r>
            <a:endParaRPr lang="en-US" dirty="0"/>
          </a:p>
          <a:p>
            <a:pPr marL="0" lvl="0" indent="0" algn="l" rtl="0">
              <a:spcBef>
                <a:spcPts val="0"/>
              </a:spcBef>
              <a:spcAft>
                <a:spcPts val="0"/>
              </a:spcAft>
              <a:buNone/>
            </a:pPr>
            <a:r>
              <a:rPr lang="en-US" dirty="0"/>
              <a:t> relatable and attractive content</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Links:</a:t>
            </a:r>
            <a:r>
              <a:rPr lang="en-US" dirty="0"/>
              <a:t> </a:t>
            </a:r>
            <a:r>
              <a:rPr lang="en-US" dirty="0">
                <a:hlinkClick r:id="rId1" action="ppaction://hlinkfile"/>
              </a:rPr>
              <a:t>click here for the Instagram profile</a:t>
            </a:r>
            <a:endParaRPr lang="en-US" dirty="0"/>
          </a:p>
          <a:p>
            <a:pPr marL="0" lvl="0" indent="0" algn="l" rtl="0">
              <a:spcBef>
                <a:spcPts val="0"/>
              </a:spcBef>
              <a:spcAft>
                <a:spcPts val="0"/>
              </a:spcAft>
              <a:buNone/>
            </a:pPr>
            <a:r>
              <a:rPr lang="en-US" dirty="0"/>
              <a:t>          </a:t>
            </a:r>
            <a:endParaRPr lang="en-US" b="1" dirty="0">
              <a:solidFill>
                <a:srgbClr val="434343"/>
              </a:solidFill>
            </a:endParaRPr>
          </a:p>
          <a:p>
            <a:pPr marL="0" lvl="0" indent="0" algn="l" rtl="0">
              <a:spcBef>
                <a:spcPts val="0"/>
              </a:spcBef>
              <a:spcAft>
                <a:spcPts val="0"/>
              </a:spcAft>
              <a:buNone/>
            </a:pPr>
            <a:endParaRPr lang="en-US" dirty="0"/>
          </a:p>
        </p:txBody>
      </p:sp>
      <p:sp>
        <p:nvSpPr>
          <p:cNvPr id="1048675" name="TextBox 9"/>
          <p:cNvSpPr txBox="1"/>
          <p:nvPr/>
        </p:nvSpPr>
        <p:spPr>
          <a:xfrm>
            <a:off x="3915786" y="129092"/>
            <a:ext cx="5077608" cy="5781040"/>
          </a:xfrm>
          <a:prstGeom prst="rect">
            <a:avLst/>
          </a:prstGeom>
          <a:noFill/>
        </p:spPr>
        <p:txBody>
          <a:bodyPr wrap="square">
            <a:spAutoFit/>
          </a:bodyPr>
          <a:p>
            <a:pPr marL="285750" indent="-285750">
              <a:buFont typeface="Arial" panose="020B0604020202020204" pitchFamily="34" charset="0"/>
              <a:buChar char="•"/>
            </a:pPr>
            <a:r>
              <a:rPr lang="en-US" b="1" dirty="0"/>
              <a:t>Audience Understanding: </a:t>
            </a:r>
            <a:r>
              <a:rPr lang="en-US" dirty="0"/>
              <a:t>Gain insights into your target audience's preferences, interests, and behavior to create content that resonates with them effectively.</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Visual Storytelling: </a:t>
            </a:r>
            <a:r>
              <a:rPr lang="en-US" dirty="0"/>
              <a:t>Leverage the power of captivating visuals, such as high-quality images and engaging videos, to tell your brand's story and connect with your audience on a deeper level.</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Consistency Matters: </a:t>
            </a:r>
            <a:r>
              <a:rPr lang="en-US" dirty="0"/>
              <a:t>Maintain a consistent posting schedule and stick to a cohesive content theme to build brand recognition and keep your audience engaged and interested.</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Engage and Respond: </a:t>
            </a:r>
            <a:r>
              <a:rPr lang="en-US" dirty="0"/>
              <a:t>Actively interact with your followers by responding to comments, messages, and mentions. Building genuine connections with your audience fosters a sense of community and loyalty.</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Embrace Instagram Features: </a:t>
            </a:r>
            <a:r>
              <a:rPr lang="en-US" dirty="0"/>
              <a:t>Stay up-to-date with the latest features and tools offered by Instagram and experiment with them to stay relevant, leverage trends, and enhance your social media strategy.</a:t>
            </a:r>
            <a:endParaRPr lang="en-US" dirty="0"/>
          </a:p>
          <a:p>
            <a:endParaRPr lang="en-US" dirty="0"/>
          </a:p>
          <a:p>
            <a:endParaRPr lang="en-US" dirty="0"/>
          </a:p>
          <a:p>
            <a:endParaRPr lang="en-US" dirty="0"/>
          </a:p>
          <a:p>
            <a:endParaRPr lang="en-US" dirty="0"/>
          </a:p>
          <a:p>
            <a:endParaRPr lang="en-US" dirty="0"/>
          </a:p>
        </p:txBody>
      </p:sp>
      <p:pic>
        <p:nvPicPr>
          <p:cNvPr id="2097168" name="Picture 13" descr="C:\Users\ape\Downloads\WhatsApp Image 2023-08-01 at 23.45.10.jpegWhatsApp Image 2023-08-01 at 23.45.10"/>
          <p:cNvPicPr>
            <a:picLocks noChangeAspect="1"/>
          </p:cNvPicPr>
          <p:nvPr/>
        </p:nvPicPr>
        <p:blipFill>
          <a:blip r:embed="rId2"/>
          <a:srcRect l="-1046" t="7639" r="2160" b="47101"/>
          <a:stretch>
            <a:fillRect/>
          </a:stretch>
        </p:blipFill>
        <p:spPr>
          <a:xfrm>
            <a:off x="335915" y="3060700"/>
            <a:ext cx="3249930" cy="191960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97" name="Shape 121"/>
        <p:cNvGrpSpPr/>
        <p:nvPr/>
      </p:nvGrpSpPr>
      <p:grpSpPr>
        <a:xfrm>
          <a:off x="0" y="0"/>
          <a:ext cx="0" cy="0"/>
          <a:chOff x="0" y="0"/>
          <a:chExt cx="0" cy="0"/>
        </a:xfrm>
      </p:grpSpPr>
      <p:sp>
        <p:nvSpPr>
          <p:cNvPr id="1048676" name="Google Shape;122;p24"/>
          <p:cNvSpPr txBox="1"/>
          <p:nvPr/>
        </p:nvSpPr>
        <p:spPr>
          <a:xfrm>
            <a:off x="181350" y="173093"/>
            <a:ext cx="8781300" cy="64800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b="1" dirty="0">
                <a:solidFill>
                  <a:srgbClr val="434343"/>
                </a:solidFill>
              </a:rPr>
              <a:t>Part 4: Content Creation and Curation (Post creations, Designs/Video Editing, Ad Campaigns over Social Media and Email Ideation and Creation) </a:t>
            </a:r>
            <a:endParaRPr dirty="0"/>
          </a:p>
        </p:txBody>
      </p:sp>
      <p:sp>
        <p:nvSpPr>
          <p:cNvPr id="1048677" name="Google Shape;124;p24"/>
          <p:cNvSpPr txBox="1"/>
          <p:nvPr/>
        </p:nvSpPr>
        <p:spPr>
          <a:xfrm>
            <a:off x="766950" y="724274"/>
            <a:ext cx="7610100" cy="108582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endParaRPr sz="2900" b="1" dirty="0">
              <a:solidFill>
                <a:srgbClr val="434343"/>
              </a:solidFill>
            </a:endParaRPr>
          </a:p>
          <a:p>
            <a:pPr marL="0" lvl="0" indent="0" algn="l" rtl="0">
              <a:spcBef>
                <a:spcPts val="0"/>
              </a:spcBef>
              <a:spcAft>
                <a:spcPts val="0"/>
              </a:spcAft>
              <a:buNone/>
            </a:pPr>
            <a:endParaRPr sz="2700" dirty="0"/>
          </a:p>
        </p:txBody>
      </p:sp>
      <p:sp>
        <p:nvSpPr>
          <p:cNvPr id="1048678" name="TextBox 4"/>
          <p:cNvSpPr txBox="1"/>
          <p:nvPr/>
        </p:nvSpPr>
        <p:spPr>
          <a:xfrm>
            <a:off x="607807" y="962470"/>
            <a:ext cx="7137700" cy="3342640"/>
          </a:xfrm>
          <a:prstGeom prst="rect">
            <a:avLst/>
          </a:prstGeom>
          <a:noFill/>
        </p:spPr>
        <p:txBody>
          <a:bodyPr wrap="square">
            <a:spAutoFit/>
          </a:bodyPr>
          <a:p>
            <a:pPr marL="0" lvl="0" indent="0" algn="l" rtl="0">
              <a:spcBef>
                <a:spcPts val="0"/>
              </a:spcBef>
              <a:spcAft>
                <a:spcPts val="0"/>
              </a:spcAft>
              <a:buNone/>
            </a:pPr>
            <a:r>
              <a:rPr lang="en-US" b="1" dirty="0"/>
              <a:t>Post Creation: </a:t>
            </a:r>
            <a:endParaRPr lang="en-US" b="1"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Format 2: </a:t>
            </a:r>
            <a:r>
              <a:rPr lang="en-US" dirty="0"/>
              <a:t>Video</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Aim:</a:t>
            </a:r>
            <a:r>
              <a:rPr lang="en-US" dirty="0"/>
              <a:t> To provide Convinent and Secure payment option, while offering </a:t>
            </a:r>
            <a:endParaRPr lang="en-US" dirty="0"/>
          </a:p>
          <a:p>
            <a:pPr marL="0" lvl="0" indent="0" algn="l" rtl="0">
              <a:spcBef>
                <a:spcPts val="0"/>
              </a:spcBef>
              <a:spcAft>
                <a:spcPts val="0"/>
              </a:spcAft>
              <a:buNone/>
            </a:pPr>
            <a:r>
              <a:rPr lang="en-US" dirty="0"/>
              <a:t>various benefits.</a:t>
            </a:r>
            <a:endParaRPr lang="en-US" dirty="0"/>
          </a:p>
          <a:p>
            <a:pPr marL="0" lvl="0" indent="0" algn="l" rtl="0">
              <a:spcBef>
                <a:spcPts val="0"/>
              </a:spcBef>
              <a:spcAft>
                <a:spcPts val="0"/>
              </a:spcAft>
              <a:buNone/>
            </a:pPr>
            <a:r>
              <a:rPr lang="en-US" b="1" dirty="0"/>
              <a:t>Date:</a:t>
            </a:r>
            <a:r>
              <a:rPr lang="en-US" dirty="0"/>
              <a:t> 31st July 2023</a:t>
            </a:r>
            <a:endParaRPr lang="en-US" dirty="0"/>
          </a:p>
          <a:p>
            <a:pPr marL="0" lvl="0" indent="0" algn="l" rtl="0">
              <a:spcBef>
                <a:spcPts val="0"/>
              </a:spcBef>
              <a:spcAft>
                <a:spcPts val="0"/>
              </a:spcAft>
              <a:buNone/>
            </a:pPr>
            <a:r>
              <a:rPr lang="en-US" b="1" dirty="0"/>
              <a:t>Idea:</a:t>
            </a:r>
            <a:r>
              <a:rPr lang="en-US" dirty="0"/>
              <a:t> We enhanced features of ICICI Credit Cards.</a:t>
            </a:r>
            <a:endParaRPr lang="en-US" dirty="0"/>
          </a:p>
          <a:p>
            <a:pPr marL="0" lvl="0" indent="0" algn="l" rtl="0">
              <a:spcBef>
                <a:spcPts val="0"/>
              </a:spcBef>
              <a:spcAft>
                <a:spcPts val="0"/>
              </a:spcAft>
              <a:buNone/>
            </a:pPr>
            <a:r>
              <a:rPr lang="en-US" b="1" dirty="0"/>
              <a:t>Topic:</a:t>
            </a:r>
            <a:r>
              <a:rPr lang="en-US" dirty="0"/>
              <a:t> The latest features of ICICI Credit Cards.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Links:</a:t>
            </a:r>
            <a:r>
              <a:rPr lang="en-US" dirty="0"/>
              <a:t> </a:t>
            </a:r>
            <a:r>
              <a:rPr lang="en-US" dirty="0">
                <a:hlinkClick r:id="rId1" action="ppaction://hlinkfile"/>
              </a:rPr>
              <a:t>click here for the video</a:t>
            </a:r>
            <a:endParaRPr lang="en-US" dirty="0"/>
          </a:p>
          <a:p>
            <a:pPr marL="0" lvl="0" indent="0" algn="l" rtl="0">
              <a:spcBef>
                <a:spcPts val="0"/>
              </a:spcBef>
              <a:spcAft>
                <a:spcPts val="0"/>
              </a:spcAft>
              <a:buNone/>
            </a:pPr>
            <a:r>
              <a:rPr lang="en-US" dirty="0"/>
              <a:t>           </a:t>
            </a:r>
            <a:r>
              <a:rPr lang="en-US" dirty="0">
                <a:hlinkClick r:id="rId2" action="ppaction://hlinkfile"/>
              </a:rPr>
              <a:t>click here for the Instagram reel</a:t>
            </a:r>
            <a:endParaRPr lang="en-US" dirty="0"/>
          </a:p>
          <a:p>
            <a:pPr marL="0" lvl="0" indent="0" algn="l" rtl="0">
              <a:spcBef>
                <a:spcPts val="0"/>
              </a:spcBef>
              <a:spcAft>
                <a:spcPts val="0"/>
              </a:spcAft>
              <a:buNone/>
            </a:pPr>
            <a:endParaRPr lang="en-US" dirty="0"/>
          </a:p>
          <a:p>
            <a:pPr marL="0" lvl="0" indent="0" rtl="0">
              <a:spcBef>
                <a:spcPts val="0"/>
              </a:spcBef>
              <a:spcAft>
                <a:spcPts val="0"/>
              </a:spcAft>
              <a:buNone/>
            </a:pPr>
            <a:r>
              <a:rPr lang="en-US" b="1" dirty="0"/>
              <a:t>Caption: </a:t>
            </a:r>
            <a:r>
              <a:rPr lang="en-US" b="0" i="0" dirty="0">
                <a:solidFill>
                  <a:srgbClr val="000000"/>
                </a:solidFill>
                <a:effectLst/>
                <a:latin typeface="-apple-system"/>
              </a:rPr>
              <a:t>"</a:t>
            </a:r>
            <a:r>
              <a:rPr lang="en-US" b="0" i="0" dirty="0"/>
              <a:t>Get extra security protection with fingerprint scan app with </a:t>
            </a:r>
            <a:endParaRPr lang="en-US" b="0" i="0" dirty="0"/>
          </a:p>
          <a:p>
            <a:pPr marL="0" lvl="0" indent="0" rtl="0">
              <a:spcBef>
                <a:spcPts val="0"/>
              </a:spcBef>
              <a:spcAft>
                <a:spcPts val="0"/>
              </a:spcAft>
              <a:buNone/>
            </a:pPr>
            <a:r>
              <a:rPr lang="en-US" b="0" i="0" dirty="0"/>
              <a:t>ICICI bank. Grab your cards for endless shopping hassle free. Apply now!!!!</a:t>
            </a:r>
            <a:endParaRPr lang="en-US" b="0" i="0" dirty="0"/>
          </a:p>
          <a:p>
            <a:pPr marL="0" lvl="0" indent="0" rtl="0">
              <a:spcBef>
                <a:spcPts val="0"/>
              </a:spcBef>
              <a:spcAft>
                <a:spcPts val="0"/>
              </a:spcAft>
              <a:buNone/>
            </a:pPr>
            <a:r>
              <a:rPr lang="en-US" b="0" i="0" dirty="0"/>
              <a:t>~Khayal Aapka</a:t>
            </a:r>
            <a:endParaRPr lang="en-US" b="0" i="0" dirty="0"/>
          </a:p>
        </p:txBody>
      </p:sp>
      <p:pic>
        <p:nvPicPr>
          <p:cNvPr id="2097169" name="Picture 5" descr="C:\Users\ape\Downloads\Screenshot_2023-08-02-00-02-37-112_com.instagram.android.jpgScreenshot_2023-08-02-00-02-37-112_com.instagram.android"/>
          <p:cNvPicPr>
            <a:picLocks noChangeAspect="1"/>
          </p:cNvPicPr>
          <p:nvPr/>
        </p:nvPicPr>
        <p:blipFill>
          <a:blip r:embed="rId3"/>
          <a:srcRect l="-217" t="4833" r="-997" b="3833"/>
          <a:stretch>
            <a:fillRect/>
          </a:stretch>
        </p:blipFill>
        <p:spPr>
          <a:xfrm>
            <a:off x="6944360" y="962660"/>
            <a:ext cx="1929765" cy="362204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00" name="Shape 135"/>
        <p:cNvGrpSpPr/>
        <p:nvPr/>
      </p:nvGrpSpPr>
      <p:grpSpPr>
        <a:xfrm>
          <a:off x="0" y="0"/>
          <a:ext cx="0" cy="0"/>
          <a:chOff x="0" y="0"/>
          <a:chExt cx="0" cy="0"/>
        </a:xfrm>
      </p:grpSpPr>
      <p:sp>
        <p:nvSpPr>
          <p:cNvPr id="1048681" name="Google Shape;136;p26"/>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b="1" dirty="0">
                <a:solidFill>
                  <a:srgbClr val="434343"/>
                </a:solidFill>
              </a:rPr>
              <a:t>Part 4: Content Creation and Curation (Post creations, Designs/Video Editing, Ad Campaigns over Social Media and Email Ideation and Creation) </a:t>
            </a:r>
            <a:endParaRPr dirty="0"/>
          </a:p>
        </p:txBody>
      </p:sp>
      <p:sp>
        <p:nvSpPr>
          <p:cNvPr id="1048682" name="TextBox 8"/>
          <p:cNvSpPr txBox="1"/>
          <p:nvPr/>
        </p:nvSpPr>
        <p:spPr>
          <a:xfrm>
            <a:off x="1205155" y="971316"/>
            <a:ext cx="4986168" cy="337185"/>
          </a:xfrm>
          <a:prstGeom prst="rect">
            <a:avLst/>
          </a:prstGeom>
          <a:noFill/>
        </p:spPr>
        <p:txBody>
          <a:bodyPr wrap="square">
            <a:spAutoFit/>
          </a:bodyPr>
          <a:p>
            <a:pPr algn="ctr"/>
            <a:r>
              <a:rPr lang="en-US" sz="1600" b="1" dirty="0"/>
              <a:t>Objectives of Instagram campaign:</a:t>
            </a:r>
            <a:endParaRPr lang="en-US" sz="1600" b="1" dirty="0"/>
          </a:p>
        </p:txBody>
      </p:sp>
      <p:sp>
        <p:nvSpPr>
          <p:cNvPr id="1048683" name="TextBox 10"/>
          <p:cNvSpPr txBox="1"/>
          <p:nvPr/>
        </p:nvSpPr>
        <p:spPr>
          <a:xfrm>
            <a:off x="5396864" y="985951"/>
            <a:ext cx="5131396" cy="306705"/>
          </a:xfrm>
          <a:prstGeom prst="rect">
            <a:avLst/>
          </a:prstGeom>
          <a:noFill/>
        </p:spPr>
        <p:txBody>
          <a:bodyPr wrap="square">
            <a:spAutoFit/>
          </a:bodyPr>
          <a:p>
            <a:r>
              <a:rPr lang="en-US" b="1" dirty="0">
                <a:hlinkClick r:id="rId1" action="ppaction://hlinkfile"/>
              </a:rPr>
              <a:t>View Instagram Page</a:t>
            </a:r>
            <a:endParaRPr lang="en-US" b="1" dirty="0"/>
          </a:p>
        </p:txBody>
      </p:sp>
      <p:pic>
        <p:nvPicPr>
          <p:cNvPr id="2097170" name="Picture 1" descr="C:\Users\ape\Downloads\Website Traffic Ad campaign.jpgWebsite Traffic Ad campaign"/>
          <p:cNvPicPr>
            <a:picLocks noChangeAspect="1"/>
          </p:cNvPicPr>
          <p:nvPr/>
        </p:nvPicPr>
        <p:blipFill>
          <a:blip r:embed="rId2"/>
          <a:srcRect/>
          <a:stretch>
            <a:fillRect/>
          </a:stretch>
        </p:blipFill>
        <p:spPr>
          <a:xfrm>
            <a:off x="3752215" y="1847850"/>
            <a:ext cx="1639570" cy="2438400"/>
          </a:xfrm>
          <a:prstGeom prst="rect">
            <a:avLst/>
          </a:prstGeom>
        </p:spPr>
      </p:pic>
      <p:pic>
        <p:nvPicPr>
          <p:cNvPr id="2097171" name="Picture 2" descr="C:\Users\ape\Downloads\Lead Generation Ad campaign.jpgLead Generation Ad campaign"/>
          <p:cNvPicPr>
            <a:picLocks noChangeAspect="1"/>
          </p:cNvPicPr>
          <p:nvPr/>
        </p:nvPicPr>
        <p:blipFill>
          <a:blip r:embed="rId3"/>
          <a:srcRect/>
          <a:stretch>
            <a:fillRect/>
          </a:stretch>
        </p:blipFill>
        <p:spPr>
          <a:xfrm>
            <a:off x="6866890" y="1847850"/>
            <a:ext cx="1557020" cy="2438400"/>
          </a:xfrm>
          <a:prstGeom prst="rect">
            <a:avLst/>
          </a:prstGeom>
        </p:spPr>
      </p:pic>
      <p:pic>
        <p:nvPicPr>
          <p:cNvPr id="2097172" name="Picture 3" descr="C:\Users\ape\Downloads\BrandAwareness Ad campaign.jpgBrandAwareness Ad campaign"/>
          <p:cNvPicPr>
            <a:picLocks noChangeAspect="1"/>
          </p:cNvPicPr>
          <p:nvPr/>
        </p:nvPicPr>
        <p:blipFill>
          <a:blip r:embed="rId4"/>
          <a:srcRect/>
          <a:stretch>
            <a:fillRect/>
          </a:stretch>
        </p:blipFill>
        <p:spPr>
          <a:xfrm>
            <a:off x="795020" y="1848485"/>
            <a:ext cx="1609725" cy="2437130"/>
          </a:xfrm>
          <a:prstGeom prst="rect">
            <a:avLst/>
          </a:prstGeom>
        </p:spPr>
      </p:pic>
      <p:sp>
        <p:nvSpPr>
          <p:cNvPr id="1048684" name="TextBox 15"/>
          <p:cNvSpPr txBox="1"/>
          <p:nvPr/>
        </p:nvSpPr>
        <p:spPr>
          <a:xfrm>
            <a:off x="401955" y="4572635"/>
            <a:ext cx="2626360" cy="306705"/>
          </a:xfrm>
          <a:prstGeom prst="rect">
            <a:avLst/>
          </a:prstGeom>
          <a:noFill/>
        </p:spPr>
        <p:txBody>
          <a:bodyPr wrap="square">
            <a:spAutoFit/>
          </a:bodyPr>
          <a:p>
            <a:r>
              <a:rPr lang="en-US" b="1" dirty="0"/>
              <a:t>Increase Brand Awarness</a:t>
            </a:r>
            <a:endParaRPr lang="en-US" b="1" dirty="0"/>
          </a:p>
        </p:txBody>
      </p:sp>
      <p:sp>
        <p:nvSpPr>
          <p:cNvPr id="1048685" name="TextBox 17"/>
          <p:cNvSpPr txBox="1"/>
          <p:nvPr/>
        </p:nvSpPr>
        <p:spPr>
          <a:xfrm>
            <a:off x="3351530" y="4465320"/>
            <a:ext cx="2609215" cy="521970"/>
          </a:xfrm>
          <a:prstGeom prst="rect">
            <a:avLst/>
          </a:prstGeom>
          <a:noFill/>
        </p:spPr>
        <p:txBody>
          <a:bodyPr wrap="square">
            <a:spAutoFit/>
          </a:bodyPr>
          <a:p>
            <a:pPr algn="ctr"/>
            <a:r>
              <a:rPr lang="en-US" b="1" dirty="0"/>
              <a:t>Promote Products and services</a:t>
            </a:r>
            <a:endParaRPr lang="en-US" b="1" dirty="0"/>
          </a:p>
        </p:txBody>
      </p:sp>
      <p:sp>
        <p:nvSpPr>
          <p:cNvPr id="1048686" name="TextBox 19"/>
          <p:cNvSpPr txBox="1"/>
          <p:nvPr/>
        </p:nvSpPr>
        <p:spPr>
          <a:xfrm>
            <a:off x="6473190" y="4572635"/>
            <a:ext cx="2385695" cy="306705"/>
          </a:xfrm>
          <a:prstGeom prst="rect">
            <a:avLst/>
          </a:prstGeom>
          <a:noFill/>
        </p:spPr>
        <p:txBody>
          <a:bodyPr wrap="square">
            <a:spAutoFit/>
          </a:bodyPr>
          <a:p>
            <a:pPr algn="ctr"/>
            <a:r>
              <a:rPr lang="en-US" b="1" dirty="0"/>
              <a:t>Generate leads</a:t>
            </a:r>
            <a:endParaRPr lang="en-US"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03" name="Shape 141"/>
        <p:cNvGrpSpPr/>
        <p:nvPr/>
      </p:nvGrpSpPr>
      <p:grpSpPr>
        <a:xfrm>
          <a:off x="0" y="0"/>
          <a:ext cx="0" cy="0"/>
          <a:chOff x="0" y="0"/>
          <a:chExt cx="0" cy="0"/>
        </a:xfrm>
      </p:grpSpPr>
      <p:sp>
        <p:nvSpPr>
          <p:cNvPr id="1048689" name="Google Shape;143;p27"/>
          <p:cNvSpPr txBox="1"/>
          <p:nvPr/>
        </p:nvSpPr>
        <p:spPr>
          <a:xfrm>
            <a:off x="3951806" y="698831"/>
            <a:ext cx="8187600" cy="735330"/>
          </a:xfrm>
          <a:prstGeom prst="rect">
            <a:avLst/>
          </a:prstGeom>
          <a:noFill/>
          <a:ln>
            <a:noFill/>
          </a:ln>
        </p:spPr>
        <p:txBody>
          <a:bodyPr spcFirstLastPara="1" wrap="square" lIns="91425" tIns="91425" rIns="91425" bIns="91425" anchor="t" anchorCtr="0">
            <a:spAutoFit/>
          </a:bodyPr>
          <a:p>
            <a:pPr marL="457200" lvl="0" indent="0" algn="l" rtl="0">
              <a:spcBef>
                <a:spcPts val="0"/>
              </a:spcBef>
              <a:spcAft>
                <a:spcPts val="0"/>
              </a:spcAft>
              <a:buNone/>
            </a:pPr>
            <a:r>
              <a:rPr lang="en-GB" sz="1800" b="1" dirty="0"/>
              <a:t>Ad Campaigns for email marketing:</a:t>
            </a:r>
            <a:endParaRPr sz="1800" dirty="0"/>
          </a:p>
          <a:p>
            <a:pPr marL="457200" lvl="0" indent="0" algn="l" rtl="0">
              <a:spcBef>
                <a:spcPts val="0"/>
              </a:spcBef>
              <a:spcAft>
                <a:spcPts val="0"/>
              </a:spcAft>
              <a:buNone/>
            </a:pPr>
            <a:endParaRPr sz="1800" dirty="0"/>
          </a:p>
        </p:txBody>
      </p:sp>
      <p:sp>
        <p:nvSpPr>
          <p:cNvPr id="1048690" name="Google Shape;144;p27"/>
          <p:cNvSpPr txBox="1"/>
          <p:nvPr/>
        </p:nvSpPr>
        <p:spPr>
          <a:xfrm>
            <a:off x="4417695" y="192405"/>
            <a:ext cx="3454400" cy="974696"/>
          </a:xfrm>
          <a:prstGeom prst="rect">
            <a:avLst/>
          </a:prstGeom>
          <a:noFill/>
          <a:ln>
            <a:noFill/>
          </a:ln>
        </p:spPr>
        <p:txBody>
          <a:bodyPr spcFirstLastPara="1" wrap="square" lIns="91425" tIns="91425" rIns="91425" bIns="91425" anchor="t" anchorCtr="0">
            <a:spAutoFit/>
          </a:bodyPr>
          <a:p>
            <a:pPr marL="0" lvl="0" indent="0" algn="l" rtl="0">
              <a:lnSpc>
                <a:spcPct val="115000"/>
              </a:lnSpc>
              <a:spcBef>
                <a:spcPts val="0"/>
              </a:spcBef>
              <a:spcAft>
                <a:spcPts val="0"/>
              </a:spcAft>
              <a:buNone/>
            </a:pPr>
            <a:r>
              <a:rPr lang="en-GB" sz="2500" b="1" dirty="0">
                <a:solidFill>
                  <a:srgbClr val="434343"/>
                </a:solidFill>
              </a:rPr>
              <a:t>Email Ad Campaigns</a:t>
            </a:r>
            <a:endParaRPr sz="2500" b="1" dirty="0">
              <a:solidFill>
                <a:srgbClr val="434343"/>
              </a:solidFill>
            </a:endParaRPr>
          </a:p>
          <a:p>
            <a:pPr marL="0" lvl="0" indent="0" algn="l" rtl="0">
              <a:spcBef>
                <a:spcPts val="0"/>
              </a:spcBef>
              <a:spcAft>
                <a:spcPts val="0"/>
              </a:spcAft>
              <a:buNone/>
            </a:pPr>
            <a:endParaRPr sz="2500" dirty="0"/>
          </a:p>
        </p:txBody>
      </p:sp>
      <p:pic>
        <p:nvPicPr>
          <p:cNvPr id="2097173" name="Picture 1" descr="C:\Users\ape\Downloads\email campaign 1.jpgemail campaign 1"/>
          <p:cNvPicPr>
            <a:picLocks noChangeAspect="1"/>
          </p:cNvPicPr>
          <p:nvPr/>
        </p:nvPicPr>
        <p:blipFill>
          <a:blip r:embed="rId1"/>
          <a:srcRect l="697" t="9811" r="5214" b="48205"/>
          <a:stretch>
            <a:fillRect/>
          </a:stretch>
        </p:blipFill>
        <p:spPr>
          <a:xfrm>
            <a:off x="-61595" y="635"/>
            <a:ext cx="4337685" cy="5142865"/>
          </a:xfrm>
          <a:prstGeom prst="rect">
            <a:avLst/>
          </a:prstGeom>
        </p:spPr>
      </p:pic>
      <p:sp>
        <p:nvSpPr>
          <p:cNvPr id="1048691" name="TextBox 3"/>
          <p:cNvSpPr txBox="1"/>
          <p:nvPr/>
        </p:nvSpPr>
        <p:spPr>
          <a:xfrm>
            <a:off x="4363720" y="1263650"/>
            <a:ext cx="4450080" cy="1717041"/>
          </a:xfrm>
          <a:prstGeom prst="rect">
            <a:avLst/>
          </a:prstGeom>
          <a:noFill/>
        </p:spPr>
        <p:txBody>
          <a:bodyPr wrap="square">
            <a:spAutoFit/>
          </a:bodyPr>
          <a:p>
            <a:pPr marL="285750" indent="-285750">
              <a:buSzPct val="140000"/>
              <a:buFont typeface="Wingdings" panose="05000000000000000000" pitchFamily="2" charset="2"/>
              <a:buChar char="§"/>
            </a:pPr>
            <a:r>
              <a:rPr lang="en-US" dirty="0"/>
              <a:t>One for lead generation and the other for brand awareness. These campaigns were then sent via Gmail. Each email was crafted with creative ideas, and the most significant challenge was working within the limitations of the free version of Mailchimp. Nevertheless, we maximized the website's capabilities to their full potential, ensuring the success of both campaigns.</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06" name="Shape 148"/>
        <p:cNvGrpSpPr/>
        <p:nvPr/>
      </p:nvGrpSpPr>
      <p:grpSpPr>
        <a:xfrm>
          <a:off x="0" y="0"/>
          <a:ext cx="0" cy="0"/>
          <a:chOff x="0" y="0"/>
          <a:chExt cx="0" cy="0"/>
        </a:xfrm>
      </p:grpSpPr>
      <p:sp>
        <p:nvSpPr>
          <p:cNvPr id="1048694" name="Google Shape;149;p28"/>
          <p:cNvSpPr txBox="1"/>
          <p:nvPr/>
        </p:nvSpPr>
        <p:spPr>
          <a:xfrm>
            <a:off x="650187" y="86749"/>
            <a:ext cx="7610100" cy="556276"/>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2100" b="1" dirty="0">
                <a:solidFill>
                  <a:srgbClr val="434343"/>
                </a:solidFill>
              </a:rPr>
              <a:t>Email Ad Campaign 1 - Brand Awareness</a:t>
            </a:r>
            <a:endParaRPr lang="en-GB" sz="2100" b="1" dirty="0">
              <a:solidFill>
                <a:srgbClr val="434343"/>
              </a:solidFill>
            </a:endParaRPr>
          </a:p>
        </p:txBody>
      </p:sp>
      <p:sp>
        <p:nvSpPr>
          <p:cNvPr id="1048695" name="TextBox 9"/>
          <p:cNvSpPr txBox="1"/>
          <p:nvPr/>
        </p:nvSpPr>
        <p:spPr>
          <a:xfrm>
            <a:off x="3980248" y="767975"/>
            <a:ext cx="4884053" cy="2123440"/>
          </a:xfrm>
          <a:prstGeom prst="rect">
            <a:avLst/>
          </a:prstGeom>
          <a:noFill/>
        </p:spPr>
        <p:txBody>
          <a:bodyPr wrap="square">
            <a:spAutoFit/>
          </a:bodyPr>
          <a:p>
            <a:pPr marL="285750" indent="-285750">
              <a:buSzPct val="140000"/>
              <a:buFont typeface="Wingdings" panose="05000000000000000000" pitchFamily="2" charset="2"/>
              <a:buChar char="§"/>
            </a:pPr>
            <a:r>
              <a:rPr lang="en-US" dirty="0"/>
              <a:t>Our email prominently highlights the attractive offer of the latest "iPhone 14" at 3329/- with ICICI credit card no-cost EMI. This deal is presented clearly, making it irresistible for potential customers. Background elements were added for a pop of color, enhancing its visual appeal and drawing attention to the exciting offer. Additionally, the ICICI logo is clearly displayed, representing the bank effectively.</a:t>
            </a:r>
            <a:endParaRPr lang="en-US" dirty="0"/>
          </a:p>
          <a:p>
            <a:endParaRPr lang="en-US" b="1" dirty="0"/>
          </a:p>
          <a:p>
            <a:r>
              <a:rPr lang="en-US" b="1" dirty="0"/>
              <a:t>      Website used: </a:t>
            </a:r>
            <a:r>
              <a:rPr lang="en-US" dirty="0">
                <a:hlinkClick r:id="rId1"/>
              </a:rPr>
              <a:t>Mailchimp</a:t>
            </a:r>
            <a:endParaRPr lang="en-US" dirty="0"/>
          </a:p>
        </p:txBody>
      </p:sp>
      <p:pic>
        <p:nvPicPr>
          <p:cNvPr id="2097174" name="Picture 1" descr="email campaign 1"/>
          <p:cNvPicPr>
            <a:picLocks noChangeAspect="1"/>
          </p:cNvPicPr>
          <p:nvPr/>
        </p:nvPicPr>
        <p:blipFill>
          <a:blip r:embed="rId2"/>
          <a:stretch>
            <a:fillRect/>
          </a:stretch>
        </p:blipFill>
        <p:spPr>
          <a:xfrm>
            <a:off x="635" y="643255"/>
            <a:ext cx="3902710" cy="4499610"/>
          </a:xfrm>
          <a:prstGeom prst="rect">
            <a:avLst/>
          </a:prstGeom>
        </p:spPr>
      </p:pic>
      <p:sp>
        <p:nvSpPr>
          <p:cNvPr id="1048696" name="Text Box 2"/>
          <p:cNvSpPr txBox="1"/>
          <p:nvPr/>
        </p:nvSpPr>
        <p:spPr>
          <a:xfrm>
            <a:off x="5287010" y="3607435"/>
            <a:ext cx="1737995" cy="368300"/>
          </a:xfrm>
          <a:prstGeom prst="rect">
            <a:avLst/>
          </a:prstGeom>
          <a:noFill/>
        </p:spPr>
        <p:txBody>
          <a:bodyPr wrap="square" rtlCol="0" anchor="t">
            <a:spAutoFit/>
          </a:bodyPr>
          <a:p>
            <a:r>
              <a:rPr lang="en-US" sz="1800" b="1" dirty="0">
                <a:solidFill>
                  <a:srgbClr val="1477C5"/>
                </a:solidFill>
                <a:sym typeface="+mn-ea"/>
                <a:hlinkClick r:id="rId3" action="ppaction://hlinkfile"/>
              </a:rPr>
              <a:t> View full Mail</a:t>
            </a:r>
            <a:endParaRPr lang="en-US" sz="1800" dirty="0">
              <a:solidFill>
                <a:srgbClr val="1477C5"/>
              </a:solidFill>
              <a:sym typeface="+mn-ea"/>
              <a:hlinkClick r:id="rId1"/>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09" name="Shape 153"/>
        <p:cNvGrpSpPr/>
        <p:nvPr/>
      </p:nvGrpSpPr>
      <p:grpSpPr>
        <a:xfrm>
          <a:off x="0" y="0"/>
          <a:ext cx="0" cy="0"/>
          <a:chOff x="0" y="0"/>
          <a:chExt cx="0" cy="0"/>
        </a:xfrm>
      </p:grpSpPr>
      <p:sp>
        <p:nvSpPr>
          <p:cNvPr id="1048699" name="Google Shape;154;p29"/>
          <p:cNvSpPr txBox="1"/>
          <p:nvPr/>
        </p:nvSpPr>
        <p:spPr>
          <a:xfrm>
            <a:off x="766950" y="216443"/>
            <a:ext cx="7610100" cy="556276"/>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2100" b="1" dirty="0">
                <a:solidFill>
                  <a:srgbClr val="434343"/>
                </a:solidFill>
              </a:rPr>
              <a:t>Email Ad Campaign 2 - Lead Generation</a:t>
            </a:r>
            <a:endParaRPr sz="2100" b="1" dirty="0">
              <a:solidFill>
                <a:srgbClr val="434343"/>
              </a:solidFill>
            </a:endParaRPr>
          </a:p>
        </p:txBody>
      </p:sp>
      <p:pic>
        <p:nvPicPr>
          <p:cNvPr id="2097175" name="Picture 8" descr="C:\Users\ape\Downloads\email campaign 2.jpgemail campaign 2"/>
          <p:cNvPicPr>
            <a:picLocks noChangeAspect="1"/>
          </p:cNvPicPr>
          <p:nvPr/>
        </p:nvPicPr>
        <p:blipFill>
          <a:blip r:embed="rId1"/>
          <a:srcRect/>
          <a:stretch>
            <a:fillRect/>
          </a:stretch>
        </p:blipFill>
        <p:spPr>
          <a:xfrm>
            <a:off x="0" y="932180"/>
            <a:ext cx="4646930" cy="4211320"/>
          </a:xfrm>
          <a:prstGeom prst="rect">
            <a:avLst/>
          </a:prstGeom>
        </p:spPr>
      </p:pic>
      <p:sp>
        <p:nvSpPr>
          <p:cNvPr id="1048700" name="TextBox 10"/>
          <p:cNvSpPr txBox="1"/>
          <p:nvPr/>
        </p:nvSpPr>
        <p:spPr>
          <a:xfrm>
            <a:off x="4819426" y="932424"/>
            <a:ext cx="4324574" cy="2529841"/>
          </a:xfrm>
          <a:prstGeom prst="rect">
            <a:avLst/>
          </a:prstGeom>
          <a:noFill/>
        </p:spPr>
        <p:txBody>
          <a:bodyPr wrap="square">
            <a:spAutoFit/>
          </a:bodyPr>
          <a:p>
            <a:pPr marL="285750" indent="-285750">
              <a:buSzPct val="140000"/>
              <a:buFont typeface="Wingdings" panose="05000000000000000000" pitchFamily="2" charset="2"/>
              <a:buChar char="§"/>
            </a:pPr>
            <a:r>
              <a:rPr lang="en-US" dirty="0"/>
              <a:t>The Mailchimp website is used for creating email campaigns, our email prominently encourages to sign up by highlighting comfortable and sustainable fashion of Bata.Background elements were added for a pop of color, enhancing its visual appeal. Additionally, the logo is clearly displayed, representing the brand effectively. Furthermore, each email's subject is well-defined, helping to convey the purpose of the mail clearly. With its user-friendly interface (such as links of social pages were added) and attention to design.</a:t>
            </a:r>
            <a:endParaRPr lang="en-US" dirty="0"/>
          </a:p>
        </p:txBody>
      </p:sp>
      <p:sp>
        <p:nvSpPr>
          <p:cNvPr id="1048701" name="TextBox 12"/>
          <p:cNvSpPr txBox="1"/>
          <p:nvPr/>
        </p:nvSpPr>
        <p:spPr>
          <a:xfrm>
            <a:off x="5120330" y="3675967"/>
            <a:ext cx="4604272" cy="307777"/>
          </a:xfrm>
          <a:prstGeom prst="rect">
            <a:avLst/>
          </a:prstGeom>
          <a:noFill/>
        </p:spPr>
        <p:txBody>
          <a:bodyPr wrap="square">
            <a:spAutoFit/>
          </a:bodyPr>
          <a:p>
            <a:r>
              <a:rPr lang="en-US" b="1" dirty="0"/>
              <a:t>Website used: </a:t>
            </a:r>
            <a:r>
              <a:rPr lang="en-US" dirty="0">
                <a:hlinkClick r:id="rId2"/>
              </a:rPr>
              <a:t>Mailchimp</a:t>
            </a:r>
            <a:endParaRPr lang="en-US" dirty="0"/>
          </a:p>
        </p:txBody>
      </p:sp>
      <p:sp>
        <p:nvSpPr>
          <p:cNvPr id="1048702" name="Text Box 1"/>
          <p:cNvSpPr txBox="1"/>
          <p:nvPr/>
        </p:nvSpPr>
        <p:spPr>
          <a:xfrm>
            <a:off x="6141085" y="4267200"/>
            <a:ext cx="1567180" cy="358140"/>
          </a:xfrm>
          <a:prstGeom prst="rect">
            <a:avLst/>
          </a:prstGeom>
          <a:noFill/>
        </p:spPr>
        <p:txBody>
          <a:bodyPr wrap="none" rtlCol="0" anchor="t">
            <a:spAutoFit/>
          </a:bodyPr>
          <a:p>
            <a:r>
              <a:rPr lang="en-US" sz="1800" b="1" dirty="0">
                <a:solidFill>
                  <a:srgbClr val="1477C5"/>
                </a:solidFill>
                <a:sym typeface="+mn-ea"/>
                <a:hlinkClick r:id="rId3" action="ppaction://hlinkfile"/>
              </a:rPr>
              <a:t> View full Mail</a:t>
            </a:r>
            <a:endParaRPr lang="en-US" sz="1800" b="1" dirty="0">
              <a:solidFill>
                <a:srgbClr val="1477C5"/>
              </a:solidFill>
              <a:sym typeface="+mn-ea"/>
              <a:hlinkClick r:id="rId3" action="ppaction://hlinkfil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1" name="Shape 66"/>
        <p:cNvGrpSpPr/>
        <p:nvPr/>
      </p:nvGrpSpPr>
      <p:grpSpPr>
        <a:xfrm>
          <a:off x="0" y="0"/>
          <a:ext cx="0" cy="0"/>
          <a:chOff x="0" y="0"/>
          <a:chExt cx="0" cy="0"/>
        </a:xfrm>
      </p:grpSpPr>
      <p:sp>
        <p:nvSpPr>
          <p:cNvPr id="1048595" name="Google Shape;67;p15"/>
          <p:cNvSpPr txBox="1"/>
          <p:nvPr/>
        </p:nvSpPr>
        <p:spPr>
          <a:xfrm>
            <a:off x="766950" y="317878"/>
            <a:ext cx="7610100" cy="854679"/>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1048596" name="Google Shape;68;p15"/>
          <p:cNvSpPr txBox="1"/>
          <p:nvPr/>
        </p:nvSpPr>
        <p:spPr>
          <a:xfrm>
            <a:off x="969010" y="1083945"/>
            <a:ext cx="7205345" cy="4246850"/>
          </a:xfrm>
          <a:prstGeom prst="rect">
            <a:avLst/>
          </a:prstGeom>
          <a:noFill/>
          <a:ln>
            <a:noFill/>
          </a:ln>
        </p:spPr>
        <p:txBody>
          <a:bodyPr spcFirstLastPara="1" wrap="square" lIns="91425" tIns="91425" rIns="91425" bIns="91425" anchor="t" anchorCtr="0">
            <a:spAutoFit/>
          </a:bodyPr>
          <a:p>
            <a:pPr marL="139700" lvl="0" algn="l" rtl="0">
              <a:spcBef>
                <a:spcPts val="0"/>
              </a:spcBef>
              <a:spcAft>
                <a:spcPts val="0"/>
              </a:spcAft>
              <a:buSzPts val="1400"/>
            </a:pPr>
            <a:r>
              <a:rPr lang="en-GB" b="1" dirty="0"/>
              <a:t>Brand :</a:t>
            </a:r>
            <a:r>
              <a:rPr lang="en-US" altLang="en-GB" b="1" dirty="0"/>
              <a:t> ICICI BANK</a:t>
            </a:r>
            <a:endParaRPr lang="en-GB" dirty="0"/>
          </a:p>
          <a:p>
            <a:pPr marL="139700" lvl="0" algn="l" rtl="0">
              <a:spcBef>
                <a:spcPts val="0"/>
              </a:spcBef>
              <a:spcAft>
                <a:spcPts val="0"/>
              </a:spcAft>
              <a:buSzPts val="1400"/>
            </a:pPr>
            <a:r>
              <a:rPr lang="en-US" b="1" dirty="0"/>
              <a:t>Website: </a:t>
            </a:r>
            <a:r>
              <a:rPr lang="en-US" b="1" dirty="0">
                <a:hlinkClick r:id="rId1" tooltip="" action="ppaction://hlinkfile"/>
              </a:rPr>
              <a:t>https://www.icicibank.com/</a:t>
            </a:r>
            <a:endParaRPr b="1" dirty="0"/>
          </a:p>
          <a:p>
            <a:pPr marL="0" lvl="0" indent="0" algn="l" rtl="0">
              <a:spcBef>
                <a:spcPts val="0"/>
              </a:spcBef>
              <a:spcAft>
                <a:spcPts val="0"/>
              </a:spcAft>
              <a:buNone/>
            </a:pPr>
            <a:r>
              <a:rPr lang="en-US" b="1" dirty="0"/>
              <a:t> Brand Colors: </a:t>
            </a:r>
            <a:r>
              <a:rPr lang="en-US" dirty="0">
                <a:latin typeface="Times New Roman" panose="02020603050405020304" pitchFamily="18" charset="0"/>
                <a:cs typeface="Times New Roman" panose="02020603050405020304" pitchFamily="18" charset="0"/>
              </a:rPr>
              <a:t>Orange, Black, Grey</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b="1" dirty="0">
                <a:latin typeface="Times New Roman" panose="02020603050405020304" pitchFamily="18" charset="0"/>
                <a:cs typeface="Times New Roman" panose="02020603050405020304" pitchFamily="18" charset="0"/>
              </a:rPr>
              <a:t>    </a:t>
            </a:r>
            <a:endParaRPr lang="en-US" b="1"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b="1" dirty="0"/>
              <a:t>Brand Logo:</a:t>
            </a:r>
            <a:endParaRPr lang="en-US" b="1" dirty="0"/>
          </a:p>
          <a:p>
            <a:pPr marL="0" lvl="0" indent="0" algn="l" rtl="0">
              <a:spcBef>
                <a:spcPts val="0"/>
              </a:spcBef>
              <a:spcAft>
                <a:spcPts val="0"/>
              </a:spcAft>
              <a:buNone/>
            </a:pPr>
            <a:r>
              <a:rPr lang="en-US" b="1" dirty="0"/>
              <a:t>   </a:t>
            </a:r>
            <a:endParaRPr lang="en-US" b="1" dirty="0"/>
          </a:p>
          <a:p>
            <a:pPr marL="0" lvl="0" indent="0" algn="l" rtl="0">
              <a:spcBef>
                <a:spcPts val="0"/>
              </a:spcBef>
              <a:spcAft>
                <a:spcPts val="0"/>
              </a:spcAft>
              <a:buNone/>
            </a:pPr>
            <a:r>
              <a:rPr lang="en-US" b="1" dirty="0"/>
              <a:t>USP: </a:t>
            </a:r>
            <a:endParaRPr lang="en-US" b="1" dirty="0"/>
          </a:p>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ICICI Bank is one of India's premier private sector banks, established in 1994. It offers a wide                      range of financial services, including retail and corporate banking, wealth management, insurance,     and investment services. </a:t>
            </a:r>
            <a:endParaRPr lang="en-US" b="1" dirty="0"/>
          </a:p>
          <a:p>
            <a:pPr marL="0" lvl="0" indent="0" algn="l" rtl="0">
              <a:spcBef>
                <a:spcPts val="0"/>
              </a:spcBef>
              <a:spcAft>
                <a:spcPts val="0"/>
              </a:spcAft>
              <a:buNone/>
            </a:pPr>
            <a:r>
              <a:rPr lang="en-US" b="1" u="sng" dirty="0"/>
              <a:t>Mission/Values:</a:t>
            </a:r>
            <a:endParaRPr lang="en-US" b="1" dirty="0"/>
          </a:p>
          <a:p>
            <a:pPr lvl="8" algn="l"/>
            <a:r>
              <a:rPr lang="en-US" dirty="0" smtClean="0">
                <a:latin typeface="Times New Roman" panose="02020603050405020304" pitchFamily="18" charset="0"/>
                <a:cs typeface="Times New Roman" panose="02020603050405020304" pitchFamily="18" charset="0"/>
                <a:sym typeface="+mn-ea"/>
              </a:rPr>
              <a:t>To provide the best quality of products and services and to attract the people with new technology</a:t>
            </a:r>
            <a:endParaRPr lang="en-US" dirty="0" smtClean="0">
              <a:latin typeface="Times New Roman" panose="02020603050405020304" pitchFamily="18" charset="0"/>
              <a:cs typeface="Times New Roman" panose="02020603050405020304" pitchFamily="18" charset="0"/>
              <a:sym typeface="+mn-ea"/>
            </a:endParaRPr>
          </a:p>
          <a:p>
            <a:pPr lvl="8" algn="l"/>
            <a:r>
              <a:rPr lang="en-US" dirty="0" smtClean="0">
                <a:latin typeface="Times New Roman" panose="02020603050405020304" pitchFamily="18" charset="0"/>
                <a:cs typeface="Times New Roman" panose="02020603050405020304" pitchFamily="18" charset="0"/>
                <a:sym typeface="+mn-ea"/>
              </a:rPr>
              <a:t>and effective response by which ICICI bank can become 1</a:t>
            </a:r>
            <a:r>
              <a:rPr lang="en-US" baseline="30000" dirty="0" smtClean="0">
                <a:latin typeface="Times New Roman" panose="02020603050405020304" pitchFamily="18" charset="0"/>
                <a:cs typeface="Times New Roman" panose="02020603050405020304" pitchFamily="18" charset="0"/>
                <a:sym typeface="+mn-ea"/>
              </a:rPr>
              <a:t>st</a:t>
            </a:r>
            <a:r>
              <a:rPr lang="en-US" dirty="0" smtClean="0">
                <a:latin typeface="Times New Roman" panose="02020603050405020304" pitchFamily="18" charset="0"/>
                <a:cs typeface="Times New Roman" panose="02020603050405020304" pitchFamily="18" charset="0"/>
                <a:sym typeface="+mn-ea"/>
              </a:rPr>
              <a:t> priority of choice to customers.</a:t>
            </a:r>
            <a:endParaRPr dirty="0"/>
          </a:p>
          <a:p>
            <a:pPr lvl="1" algn="l"/>
            <a:r>
              <a:rPr lang="en-US" b="1" dirty="0"/>
              <a:t>   </a:t>
            </a:r>
            <a:endParaRPr lang="en-US" b="1" dirty="0"/>
          </a:p>
          <a:p>
            <a:pPr lvl="1" algn="l"/>
            <a:r>
              <a:rPr lang="en-US" b="1" u="sng" dirty="0">
                <a:latin typeface="+mj-lt"/>
                <a:cs typeface="+mj-lt"/>
                <a:sym typeface="+mn-ea"/>
              </a:rPr>
              <a:t>Vision</a:t>
            </a:r>
            <a:r>
              <a:rPr lang="en-US" b="1" dirty="0">
                <a:latin typeface="Times New Roman" panose="02020603050405020304" pitchFamily="18" charset="0"/>
                <a:cs typeface="Times New Roman" panose="02020603050405020304" pitchFamily="18" charset="0"/>
                <a:sym typeface="+mn-ea"/>
              </a:rPr>
              <a:t>:</a:t>
            </a:r>
            <a:r>
              <a:rPr lang="en-US" dirty="0">
                <a:latin typeface="Times New Roman" panose="02020603050405020304" pitchFamily="18" charset="0"/>
                <a:cs typeface="Times New Roman" panose="02020603050405020304" pitchFamily="18" charset="0"/>
                <a:sym typeface="+mn-ea"/>
              </a:rPr>
              <a:t> To become world wide best financial service provider and major global bank.</a:t>
            </a:r>
            <a:endParaRPr lang="en-US" b="1" dirty="0">
              <a:latin typeface="Arial" panose="020B0604020202020204" pitchFamily="34" charset="0"/>
              <a:cs typeface="Arial" panose="020B0604020202020204" pitchFamily="34" charset="0"/>
            </a:endParaRPr>
          </a:p>
          <a:p>
            <a:pPr lvl="5"/>
            <a:r>
              <a:rPr lang="en-US" b="1" dirty="0"/>
              <a:t>   </a:t>
            </a:r>
            <a:endParaRPr lang="en-US" b="1" dirty="0"/>
          </a:p>
          <a:p>
            <a:pPr lvl="5"/>
            <a:r>
              <a:rPr lang="en-US" b="1" dirty="0">
                <a:solidFill>
                  <a:schemeClr val="tx1"/>
                </a:solidFill>
                <a:latin typeface="+mj-lt"/>
              </a:rPr>
              <a:t>Tagline: </a:t>
            </a:r>
            <a:r>
              <a:rPr lang="en-US" dirty="0">
                <a:solidFill>
                  <a:schemeClr val="tx1"/>
                </a:solidFill>
                <a:latin typeface="Times New Roman" panose="02020603050405020304" pitchFamily="18" charset="0"/>
                <a:cs typeface="Times New Roman" panose="02020603050405020304" pitchFamily="18" charset="0"/>
              </a:rPr>
              <a:t>"Khayaal Aapka" (Your Thoughtfulness) - This slogan emphasizes ICICI Bank's          commitment to understanding and meeting its customers' needs and preferences.</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2097152" name="Picture 3" descr="2560px-ICICI_Bank_Logo.svg"/>
          <p:cNvPicPr>
            <a:picLocks noChangeAspect="1"/>
          </p:cNvPicPr>
          <p:nvPr/>
        </p:nvPicPr>
        <p:blipFill>
          <a:blip r:embed="rId2"/>
          <a:stretch>
            <a:fillRect/>
          </a:stretch>
        </p:blipFill>
        <p:spPr>
          <a:xfrm>
            <a:off x="2225040" y="1884045"/>
            <a:ext cx="1972310" cy="39624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12" name="Shape 158"/>
        <p:cNvGrpSpPr/>
        <p:nvPr/>
      </p:nvGrpSpPr>
      <p:grpSpPr>
        <a:xfrm>
          <a:off x="0" y="0"/>
          <a:ext cx="0" cy="0"/>
          <a:chOff x="0" y="0"/>
          <a:chExt cx="0" cy="0"/>
        </a:xfrm>
      </p:grpSpPr>
      <p:sp>
        <p:nvSpPr>
          <p:cNvPr id="1048705" name="Google Shape;159;p30"/>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b="1">
                <a:solidFill>
                  <a:srgbClr val="434343"/>
                </a:solidFill>
              </a:rPr>
              <a:t>Part 4: Content Creation and Curation (Post creations, Designs/Video </a:t>
            </a:r>
            <a:endParaRPr b="1">
              <a:solidFill>
                <a:srgbClr val="434343"/>
              </a:solidFill>
            </a:endParaRPr>
          </a:p>
          <a:p>
            <a:pPr marL="0" lvl="0" indent="0" algn="ctr" rtl="0">
              <a:lnSpc>
                <a:spcPct val="115000"/>
              </a:lnSpc>
              <a:spcBef>
                <a:spcPts val="0"/>
              </a:spcBef>
              <a:spcAft>
                <a:spcPts val="0"/>
              </a:spcAft>
              <a:buNone/>
            </a:pPr>
            <a:r>
              <a:rPr lang="en-GB" b="1">
                <a:solidFill>
                  <a:srgbClr val="434343"/>
                </a:solidFill>
              </a:rPr>
              <a:t>Editing, Ad Campaigns over Social Media and Email Ideation and Creation) </a:t>
            </a:r>
            <a:endParaRPr lang="en-GB" b="1">
              <a:solidFill>
                <a:srgbClr val="434343"/>
              </a:solidFill>
            </a:endParaRPr>
          </a:p>
        </p:txBody>
      </p:sp>
      <p:sp>
        <p:nvSpPr>
          <p:cNvPr id="1048706" name="Google Shape;160;p30"/>
          <p:cNvSpPr txBox="1"/>
          <p:nvPr/>
        </p:nvSpPr>
        <p:spPr>
          <a:xfrm>
            <a:off x="693353" y="1312520"/>
            <a:ext cx="8187600" cy="3637251"/>
          </a:xfrm>
          <a:prstGeom prst="rect">
            <a:avLst/>
          </a:prstGeom>
          <a:noFill/>
          <a:ln>
            <a:noFill/>
          </a:ln>
        </p:spPr>
        <p:txBody>
          <a:bodyPr spcFirstLastPara="1" wrap="square" lIns="91425" tIns="91425" rIns="91425" bIns="91425" anchor="t" anchorCtr="0">
            <a:spAutoFit/>
          </a:bodyPr>
          <a:p>
            <a:pPr marL="0" lvl="0" indent="0" algn="l" rtl="0">
              <a:spcBef>
                <a:spcPts val="0"/>
              </a:spcBef>
              <a:spcAft>
                <a:spcPts val="0"/>
              </a:spcAft>
              <a:buNone/>
            </a:pPr>
            <a:r>
              <a:rPr lang="en-US" b="1" dirty="0"/>
              <a:t>Lessons Learned from ICICI Digital Marketing Internship:</a:t>
            </a:r>
            <a:endParaRPr lang="en-US" b="1" dirty="0"/>
          </a:p>
          <a:p>
            <a:pPr marL="0" lvl="0" indent="0" algn="l" rtl="0">
              <a:spcBef>
                <a:spcPts val="0"/>
              </a:spcBef>
              <a:spcAft>
                <a:spcPts val="0"/>
              </a:spcAft>
              <a:buNone/>
            </a:pPr>
            <a:endParaRPr lang="en-US" b="1" dirty="0"/>
          </a:p>
          <a:p>
            <a:pPr marL="285750" lvl="0" indent="-285750" algn="l" rtl="0">
              <a:spcBef>
                <a:spcPts val="0"/>
              </a:spcBef>
              <a:spcAft>
                <a:spcPts val="0"/>
              </a:spcAft>
              <a:buFont typeface="Arial" panose="020B0604020202020204" pitchFamily="34" charset="0"/>
              <a:buChar char="•"/>
            </a:pPr>
            <a:r>
              <a:rPr lang="en-US" dirty="0"/>
              <a:t>Effective audience segmentation enhances the relevance of content and messaging for ICICI Bank's diverse customer base.</a:t>
            </a:r>
            <a:endParaRPr lang="en-US" dirty="0"/>
          </a:p>
          <a:p>
            <a:pPr marL="285750" lvl="0" indent="-285750" algn="l" rtl="0">
              <a:spcBef>
                <a:spcPts val="0"/>
              </a:spcBef>
              <a:spcAft>
                <a:spcPts val="0"/>
              </a:spcAft>
              <a:buFont typeface="Arial" panose="020B0604020202020204" pitchFamily="34" charset="0"/>
              <a:buChar char="•"/>
            </a:pPr>
            <a:r>
              <a:rPr lang="en-US" dirty="0"/>
              <a:t>Consistent monitoring and data analysis are crucial in optimizing the performance of digital marketing campaigns.</a:t>
            </a:r>
            <a:endParaRPr lang="en-US" dirty="0"/>
          </a:p>
          <a:p>
            <a:pPr marL="285750" lvl="0" indent="-285750" algn="l" rtl="0">
              <a:spcBef>
                <a:spcPts val="0"/>
              </a:spcBef>
              <a:spcAft>
                <a:spcPts val="0"/>
              </a:spcAft>
              <a:buFont typeface="Arial" panose="020B0604020202020204" pitchFamily="34" charset="0"/>
              <a:buChar char="•"/>
            </a:pPr>
            <a:r>
              <a:rPr lang="en-US" dirty="0"/>
              <a:t>Continuous optimization is essential to ensure the success of each digital marketing initiative.</a:t>
            </a:r>
            <a:endParaRPr lang="en-US" dirty="0"/>
          </a:p>
          <a:p>
            <a:pPr marL="285750" lvl="0" indent="-285750" algn="l" rtl="0">
              <a:spcBef>
                <a:spcPts val="0"/>
              </a:spcBef>
              <a:spcAft>
                <a:spcPts val="0"/>
              </a:spcAft>
              <a:buNone/>
            </a:pPr>
            <a:endParaRPr lang="en-US" b="1" dirty="0"/>
          </a:p>
          <a:p>
            <a:pPr marL="0" lvl="0" indent="0" algn="l" rtl="0">
              <a:spcBef>
                <a:spcPts val="0"/>
              </a:spcBef>
              <a:spcAft>
                <a:spcPts val="0"/>
              </a:spcAft>
              <a:buNone/>
            </a:pPr>
            <a:r>
              <a:rPr lang="en-US" b="1" dirty="0"/>
              <a:t>Challenges Faced during ICICI Digital Marketing Internship:</a:t>
            </a:r>
            <a:endParaRPr lang="en-US" b="1" dirty="0"/>
          </a:p>
          <a:p>
            <a:pPr marL="0" lvl="0" indent="0" algn="l" rtl="0">
              <a:spcBef>
                <a:spcPts val="0"/>
              </a:spcBef>
              <a:spcAft>
                <a:spcPts val="0"/>
              </a:spcAft>
              <a:buNone/>
            </a:pPr>
            <a:endParaRPr lang="en-US" b="1" dirty="0"/>
          </a:p>
          <a:p>
            <a:pPr marL="285750" lvl="0" indent="-285750" algn="l" rtl="0">
              <a:spcBef>
                <a:spcPts val="0"/>
              </a:spcBef>
              <a:spcAft>
                <a:spcPts val="0"/>
              </a:spcAft>
              <a:buFont typeface="Arial" panose="020B0604020202020204" pitchFamily="34" charset="0"/>
              <a:buChar char="•"/>
            </a:pPr>
            <a:r>
              <a:rPr lang="en-US" dirty="0"/>
              <a:t>Limited access to full versions of the bank's website and digital platforms impacted the ability to track customer journeys accurately.</a:t>
            </a:r>
            <a:endParaRPr lang="en-US" dirty="0"/>
          </a:p>
          <a:p>
            <a:pPr marL="285750" lvl="0" indent="-285750" algn="l" rtl="0">
              <a:spcBef>
                <a:spcPts val="0"/>
              </a:spcBef>
              <a:spcAft>
                <a:spcPts val="0"/>
              </a:spcAft>
              <a:buFont typeface="Arial" panose="020B0604020202020204" pitchFamily="34" charset="0"/>
              <a:buChar char="•"/>
            </a:pPr>
            <a:r>
              <a:rPr lang="en-US" dirty="0"/>
              <a:t>Ad fatigue was a common issue, requiring regular creative updates to maintain audience interest.</a:t>
            </a:r>
            <a:endParaRPr lang="en-US" dirty="0"/>
          </a:p>
          <a:p>
            <a:pPr marL="285750" lvl="0" indent="-285750" algn="l" rtl="0">
              <a:spcBef>
                <a:spcPts val="0"/>
              </a:spcBef>
              <a:spcAft>
                <a:spcPts val="0"/>
              </a:spcAft>
              <a:buFont typeface="Arial" panose="020B0604020202020204" pitchFamily="34" charset="0"/>
              <a:buChar char="•"/>
            </a:pPr>
            <a:r>
              <a:rPr lang="en-US" dirty="0"/>
              <a:t>Implementing robust tracking and attribution models was challenging but necessary to address the limitations of customer journey tracking.</a:t>
            </a:r>
            <a:endParaRPr lang="en-US" dirty="0"/>
          </a:p>
          <a:p>
            <a:pPr marL="285750" lvl="0" indent="-285750" algn="l" rtl="0">
              <a:spcBef>
                <a:spcPts val="0"/>
              </a:spcBef>
              <a:spcAft>
                <a:spcPts val="0"/>
              </a:spcAft>
              <a:buNone/>
            </a:pPr>
            <a:endParaRPr lang="en-US" dirty="0"/>
          </a:p>
          <a:p>
            <a:pPr marL="0" lvl="0" indent="0" algn="l" rtl="0">
              <a:spcBef>
                <a:spcPts val="0"/>
              </a:spcBef>
              <a:spcAft>
                <a:spcPts val="0"/>
              </a:spcAft>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4" name="Shape 72"/>
        <p:cNvGrpSpPr/>
        <p:nvPr/>
      </p:nvGrpSpPr>
      <p:grpSpPr>
        <a:xfrm>
          <a:off x="0" y="0"/>
          <a:ext cx="0" cy="0"/>
          <a:chOff x="0" y="0"/>
          <a:chExt cx="0" cy="0"/>
        </a:xfrm>
      </p:grpSpPr>
      <p:sp>
        <p:nvSpPr>
          <p:cNvPr id="1048599" name="Google Shape;73;p16"/>
          <p:cNvSpPr txBox="1"/>
          <p:nvPr/>
        </p:nvSpPr>
        <p:spPr>
          <a:xfrm>
            <a:off x="1021593" y="317878"/>
            <a:ext cx="7610100" cy="854679"/>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1900" b="1">
                <a:solidFill>
                  <a:srgbClr val="434343"/>
                </a:solidFill>
              </a:rPr>
              <a:t>Part 1: Brand study, Competitor Analysis &amp; Buyer’s/Audience’s Persona</a:t>
            </a:r>
            <a:endParaRPr sz="1900"/>
          </a:p>
        </p:txBody>
      </p:sp>
      <p:sp>
        <p:nvSpPr>
          <p:cNvPr id="1048600" name="Google Shape;74;p16"/>
          <p:cNvSpPr txBox="1"/>
          <p:nvPr/>
        </p:nvSpPr>
        <p:spPr>
          <a:xfrm>
            <a:off x="649852" y="840599"/>
            <a:ext cx="7610100" cy="4450050"/>
          </a:xfrm>
          <a:prstGeom prst="rect">
            <a:avLst/>
          </a:prstGeom>
          <a:noFill/>
          <a:ln>
            <a:noFill/>
          </a:ln>
        </p:spPr>
        <p:txBody>
          <a:bodyPr spcFirstLastPara="1" wrap="square" lIns="91425" tIns="91425" rIns="91425" bIns="91425" anchor="t" anchorCtr="0">
            <a:spAutoFit/>
          </a:bodyPr>
          <a:p>
            <a:pPr marL="0" lvl="0" indent="0" algn="l" rtl="0">
              <a:spcBef>
                <a:spcPts val="0"/>
              </a:spcBef>
              <a:spcAft>
                <a:spcPts val="0"/>
              </a:spcAft>
              <a:buNone/>
            </a:pPr>
            <a:endParaRPr dirty="0"/>
          </a:p>
          <a:p>
            <a:pPr marL="457200" indent="-317500">
              <a:buSzPts val="1400"/>
              <a:buFont typeface="Arial" panose="020B0604020202020204"/>
              <a:buChar char="●"/>
            </a:pPr>
            <a:r>
              <a:rPr lang="en-GB" b="1" dirty="0"/>
              <a:t>Analyse Brand Messaging:</a:t>
            </a:r>
            <a:r>
              <a:rPr lang="en-GB" dirty="0"/>
              <a:t>  </a:t>
            </a:r>
            <a:endParaRPr lang="en-GB" dirty="0"/>
          </a:p>
          <a:p>
            <a:pPr marL="139700">
              <a:buSzPts val="1400"/>
            </a:pPr>
            <a:r>
              <a:rPr lang="en-GB" dirty="0"/>
              <a:t>                                                                                                        </a:t>
            </a:r>
            <a:endParaRPr lang="en-GB" dirty="0"/>
          </a:p>
          <a:p>
            <a:pPr marL="0" lvl="0" indent="0" algn="l" rtl="0">
              <a:spcBef>
                <a:spcPts val="0"/>
              </a:spcBef>
              <a:spcAft>
                <a:spcPts val="0"/>
              </a:spcAft>
              <a:buNone/>
            </a:pPr>
            <a:r>
              <a:rPr lang="en-US" dirty="0" smtClean="0">
                <a:latin typeface="Times New Roman" panose="02020603050405020304" pitchFamily="18" charset="0"/>
                <a:cs typeface="Times New Roman" panose="02020603050405020304" pitchFamily="18" charset="0"/>
                <a:sym typeface="+mn-ea"/>
              </a:rPr>
              <a:t>ICICI encourages its customers with technology, speed and financial capital to be in the leading financial services provider in India. ICICI bank aims to grow strategically by platforms and offering seamless journeys to customers. Six value drivers from the crux of the bank’s strategy in delivering services to customers. </a:t>
            </a:r>
            <a:endParaRPr lang="en-US" dirty="0" smtClean="0">
              <a:latin typeface="Times New Roman" panose="02020603050405020304" pitchFamily="18" charset="0"/>
              <a:cs typeface="Times New Roman" panose="02020603050405020304" pitchFamily="18" charset="0"/>
              <a:sym typeface="+mn-ea"/>
            </a:endParaRPr>
          </a:p>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GB" b="1" dirty="0"/>
              <a:t>Examine the brand's tagline:</a:t>
            </a:r>
            <a:endParaRPr lang="en-GB" b="1" dirty="0"/>
          </a:p>
          <a:p>
            <a:pPr marL="139700" lvl="0" algn="l" rtl="0">
              <a:spcBef>
                <a:spcPts val="0"/>
              </a:spcBef>
              <a:spcAft>
                <a:spcPts val="0"/>
              </a:spcAft>
              <a:buSzPts val="1400"/>
            </a:pPr>
            <a:endParaRPr lang="en-US" dirty="0">
              <a:latin typeface="+mn-lt"/>
            </a:endParaRPr>
          </a:p>
          <a:p>
            <a:pPr indent="0" algn="l">
              <a:buFont typeface="Wingdings" panose="05000000000000000000" pitchFamily="2" charset="2"/>
              <a:buNone/>
            </a:pPr>
            <a:r>
              <a:rPr lang="en-US" b="1" dirty="0" smtClean="0">
                <a:latin typeface="Times New Roman" panose="02020603050405020304" pitchFamily="18" charset="0"/>
                <a:cs typeface="Times New Roman" panose="02020603050405020304" pitchFamily="18" charset="0"/>
                <a:sym typeface="+mn-ea"/>
              </a:rPr>
              <a:t>“For those who always want something extra”</a:t>
            </a:r>
            <a:r>
              <a:rPr lang="en-US" dirty="0" smtClean="0">
                <a:latin typeface="Times New Roman" panose="02020603050405020304" pitchFamily="18" charset="0"/>
                <a:cs typeface="Times New Roman" panose="02020603050405020304" pitchFamily="18" charset="0"/>
                <a:sym typeface="+mn-ea"/>
              </a:rPr>
              <a:t>. The ICICI bank always provides extra benefits and services to the customers.</a:t>
            </a:r>
            <a:endParaRPr lang="en-US" dirty="0" smtClean="0">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US" b="1" dirty="0" smtClean="0">
                <a:latin typeface="Times New Roman" panose="02020603050405020304" pitchFamily="18" charset="0"/>
                <a:cs typeface="Times New Roman" panose="02020603050405020304" pitchFamily="18" charset="0"/>
                <a:sym typeface="+mn-ea"/>
              </a:rPr>
              <a:t>“Hum </a:t>
            </a:r>
            <a:r>
              <a:rPr lang="en-US" b="1" dirty="0" err="1" smtClean="0">
                <a:latin typeface="Times New Roman" panose="02020603050405020304" pitchFamily="18" charset="0"/>
                <a:cs typeface="Times New Roman" panose="02020603050405020304" pitchFamily="18" charset="0"/>
                <a:sym typeface="+mn-ea"/>
              </a:rPr>
              <a:t>Hai</a:t>
            </a:r>
            <a:r>
              <a:rPr lang="en-US" b="1" dirty="0" smtClean="0">
                <a:latin typeface="Times New Roman" panose="02020603050405020304" pitchFamily="18" charset="0"/>
                <a:cs typeface="Times New Roman" panose="02020603050405020304" pitchFamily="18" charset="0"/>
                <a:sym typeface="+mn-ea"/>
              </a:rPr>
              <a:t> Na”</a:t>
            </a:r>
            <a:r>
              <a:rPr lang="en-US" dirty="0" smtClean="0">
                <a:latin typeface="Times New Roman" panose="02020603050405020304" pitchFamily="18" charset="0"/>
                <a:cs typeface="Times New Roman" panose="02020603050405020304" pitchFamily="18" charset="0"/>
                <a:sym typeface="+mn-ea"/>
              </a:rPr>
              <a:t>. Which means We are always there for you</a:t>
            </a:r>
            <a:r>
              <a:rPr lang="en-US" dirty="0">
                <a:latin typeface="Times New Roman" panose="02020603050405020304" pitchFamily="18" charset="0"/>
                <a:cs typeface="Times New Roman" panose="02020603050405020304" pitchFamily="18" charset="0"/>
                <a:sym typeface="+mn-ea"/>
              </a:rPr>
              <a:t>. </a:t>
            </a:r>
            <a:endParaRPr lang="en-US" dirty="0">
              <a:latin typeface="Times New Roman" panose="02020603050405020304" pitchFamily="18" charset="0"/>
              <a:cs typeface="Times New Roman" panose="02020603050405020304" pitchFamily="18" charset="0"/>
              <a:sym typeface="+mn-ea"/>
            </a:endParaRPr>
          </a:p>
          <a:p>
            <a:pPr marL="0" indent="0" algn="l">
              <a:buFont typeface="Wingdings" panose="05000000000000000000" pitchFamily="2" charset="2"/>
              <a:buNone/>
            </a:pPr>
            <a:r>
              <a:rPr lang="en-US" dirty="0">
                <a:latin typeface="Times New Roman" panose="02020603050405020304" pitchFamily="18" charset="0"/>
                <a:cs typeface="Times New Roman" panose="02020603050405020304" pitchFamily="18" charset="0"/>
                <a:sym typeface="+mn-ea"/>
              </a:rPr>
              <a:t>  ICICI provides 24/7 services to the customers</a:t>
            </a:r>
            <a:r>
              <a:rPr lang="en-US" dirty="0" smtClean="0">
                <a:latin typeface="Times New Roman" panose="02020603050405020304" pitchFamily="18" charset="0"/>
                <a:cs typeface="Times New Roman" panose="02020603050405020304" pitchFamily="18" charset="0"/>
                <a:sym typeface="+mn-ea"/>
              </a:rPr>
              <a:t>.</a:t>
            </a:r>
            <a:endParaRPr lang="en-US" dirty="0" smtClean="0">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US" b="1" dirty="0">
                <a:latin typeface="Times New Roman" panose="02020603050405020304" pitchFamily="18" charset="0"/>
                <a:cs typeface="Times New Roman" panose="02020603050405020304" pitchFamily="18" charset="0"/>
                <a:sym typeface="+mn-ea"/>
              </a:rPr>
              <a:t>"</a:t>
            </a:r>
            <a:r>
              <a:rPr lang="en-US" b="1" dirty="0" err="1">
                <a:latin typeface="Times New Roman" panose="02020603050405020304" pitchFamily="18" charset="0"/>
                <a:cs typeface="Times New Roman" panose="02020603050405020304" pitchFamily="18" charset="0"/>
                <a:sym typeface="+mn-ea"/>
              </a:rPr>
              <a:t>Khayaal</a:t>
            </a:r>
            <a:r>
              <a:rPr lang="en-US" b="1" dirty="0">
                <a:latin typeface="Times New Roman" panose="02020603050405020304" pitchFamily="18" charset="0"/>
                <a:cs typeface="Times New Roman" panose="02020603050405020304" pitchFamily="18" charset="0"/>
                <a:sym typeface="+mn-ea"/>
              </a:rPr>
              <a:t> </a:t>
            </a:r>
            <a:r>
              <a:rPr lang="en-US" b="1" dirty="0" err="1">
                <a:latin typeface="Times New Roman" panose="02020603050405020304" pitchFamily="18" charset="0"/>
                <a:cs typeface="Times New Roman" panose="02020603050405020304" pitchFamily="18" charset="0"/>
                <a:sym typeface="+mn-ea"/>
              </a:rPr>
              <a:t>Aapka</a:t>
            </a:r>
            <a:r>
              <a:rPr lang="en-US" b="1" dirty="0">
                <a:latin typeface="Times New Roman" panose="02020603050405020304" pitchFamily="18" charset="0"/>
                <a:cs typeface="Times New Roman" panose="02020603050405020304" pitchFamily="18" charset="0"/>
                <a:sym typeface="+mn-ea"/>
              </a:rPr>
              <a:t>"</a:t>
            </a:r>
            <a:r>
              <a:rPr lang="en-US" dirty="0">
                <a:latin typeface="Times New Roman" panose="02020603050405020304" pitchFamily="18" charset="0"/>
                <a:cs typeface="Times New Roman" panose="02020603050405020304" pitchFamily="18" charset="0"/>
                <a:sym typeface="+mn-ea"/>
              </a:rPr>
              <a:t> (Your Thoughtfulness) - This slogan emphasizes ICICI Bank's commitment to       understanding and meeting its customers' needs and preferences.</a:t>
            </a:r>
            <a:r>
              <a:rPr lang="en-US" dirty="0">
                <a:latin typeface="+mn-lt"/>
              </a:rPr>
              <a:t> </a:t>
            </a:r>
            <a:endParaRPr lang="en-GB" dirty="0">
              <a:latin typeface="+mn-lt"/>
            </a:endParaRPr>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7" name="Shape 78"/>
        <p:cNvGrpSpPr/>
        <p:nvPr/>
      </p:nvGrpSpPr>
      <p:grpSpPr>
        <a:xfrm>
          <a:off x="0" y="0"/>
          <a:ext cx="0" cy="0"/>
          <a:chOff x="0" y="0"/>
          <a:chExt cx="0" cy="0"/>
        </a:xfrm>
      </p:grpSpPr>
      <p:sp>
        <p:nvSpPr>
          <p:cNvPr id="1048603" name="Google Shape;79;p17"/>
          <p:cNvSpPr txBox="1"/>
          <p:nvPr/>
        </p:nvSpPr>
        <p:spPr>
          <a:xfrm>
            <a:off x="766950" y="353563"/>
            <a:ext cx="7610100" cy="854680"/>
          </a:xfrm>
          <a:prstGeom prst="rect">
            <a:avLst/>
          </a:prstGeom>
          <a:noFill/>
          <a:ln>
            <a:noFill/>
          </a:ln>
        </p:spPr>
        <p:txBody>
          <a:bodyPr spcFirstLastPara="1" wrap="square" lIns="91425" tIns="91425" rIns="91425" bIns="91425" anchor="t" anchorCtr="0">
            <a:spAutoFit/>
          </a:bodyPr>
          <a:p>
            <a:pPr marL="0" indent="0" algn="ctr">
              <a:lnSpc>
                <a:spcPct val="115000"/>
              </a:lnSpc>
              <a:buNone/>
            </a:pPr>
            <a:r>
              <a:rPr lang="en-GB" sz="1900" b="1">
                <a:solidFill>
                  <a:srgbClr val="434343"/>
                </a:solidFill>
              </a:rPr>
              <a:t>Part 1: Brand study, Competitor Analysis &amp; Buyer’s/Audience’s Persona</a:t>
            </a:r>
            <a:endParaRPr sz="1900"/>
          </a:p>
        </p:txBody>
      </p:sp>
      <p:sp>
        <p:nvSpPr>
          <p:cNvPr id="1048604" name="Google Shape;80;p17"/>
          <p:cNvSpPr txBox="1"/>
          <p:nvPr/>
        </p:nvSpPr>
        <p:spPr>
          <a:xfrm>
            <a:off x="766950" y="929305"/>
            <a:ext cx="7380000" cy="3843655"/>
          </a:xfrm>
          <a:prstGeom prst="rect">
            <a:avLst/>
          </a:prstGeom>
          <a:noFill/>
          <a:ln>
            <a:noFill/>
          </a:ln>
        </p:spPr>
        <p:txBody>
          <a:bodyPr spcFirstLastPara="1" wrap="square" lIns="91425" tIns="91425" rIns="91425" bIns="91425" anchor="t" anchorCtr="0">
            <a:spAutoFit/>
          </a:bodyPr>
          <a:p>
            <a:pPr marL="0" indent="0">
              <a:buNone/>
            </a:pPr>
            <a:endParaRPr lang="en-US" b="1" dirty="0"/>
          </a:p>
          <a:p>
            <a:pPr marL="0" indent="0">
              <a:buNone/>
            </a:pPr>
            <a:endParaRPr lang="en-US" b="1" dirty="0"/>
          </a:p>
          <a:p>
            <a:pPr marL="0" indent="0">
              <a:buNone/>
            </a:pPr>
            <a:endParaRPr lang="en-US" b="1" dirty="0"/>
          </a:p>
          <a:p>
            <a:pPr marL="0" indent="0">
              <a:buNone/>
            </a:pPr>
            <a:r>
              <a:rPr lang="en-US" b="1" dirty="0"/>
              <a:t>Competitor 1: SBI BANK</a:t>
            </a:r>
            <a:endParaRPr lang="en-US" b="1" dirty="0"/>
          </a:p>
          <a:p>
            <a:pPr marL="0" indent="0">
              <a:buNone/>
            </a:pPr>
            <a:r>
              <a:rPr lang="en-US" dirty="0" smtClean="0">
                <a:latin typeface="Times New Roman" panose="02020603050405020304" pitchFamily="18" charset="0"/>
                <a:cs typeface="Times New Roman" panose="02020603050405020304" pitchFamily="18" charset="0"/>
                <a:sym typeface="+mn-ea"/>
              </a:rPr>
              <a:t>State </a:t>
            </a:r>
            <a:r>
              <a:rPr lang="en-US" dirty="0">
                <a:latin typeface="Times New Roman" panose="02020603050405020304" pitchFamily="18" charset="0"/>
                <a:cs typeface="Times New Roman" panose="02020603050405020304" pitchFamily="18" charset="0"/>
                <a:sym typeface="+mn-ea"/>
              </a:rPr>
              <a:t>Bank of India (SBI) is the largest public sector bank in India, tracing its roots back to 1806. It offers a vast range of banking services, including retail and corporate banking, personal and business loans, insurance, and investment products. SBI's extensive branch network and customer-oriented approach have contributed to its status as a trusted banking institution in the country</a:t>
            </a:r>
            <a:r>
              <a:rPr lang="en-US" dirty="0" smtClean="0">
                <a:latin typeface="Times New Roman" panose="02020603050405020304" pitchFamily="18" charset="0"/>
                <a:cs typeface="Times New Roman" panose="02020603050405020304" pitchFamily="18" charset="0"/>
                <a:sym typeface="+mn-ea"/>
              </a:rPr>
              <a:t>.</a:t>
            </a:r>
            <a:r>
              <a:rPr lang="en-US" dirty="0">
                <a:latin typeface="Times New Roman" panose="02020603050405020304" pitchFamily="18" charset="0"/>
                <a:cs typeface="Times New Roman" panose="02020603050405020304" pitchFamily="18" charset="0"/>
                <a:sym typeface="+mn-ea"/>
              </a:rPr>
              <a:t>State Bank of India is one of the most trusted bank in </a:t>
            </a:r>
            <a:r>
              <a:rPr lang="en-US" dirty="0" smtClean="0">
                <a:latin typeface="Times New Roman" panose="02020603050405020304" pitchFamily="18" charset="0"/>
                <a:cs typeface="Times New Roman" panose="02020603050405020304" pitchFamily="18" charset="0"/>
                <a:sym typeface="+mn-ea"/>
              </a:rPr>
              <a:t>India </a:t>
            </a:r>
            <a:r>
              <a:rPr lang="en-US" dirty="0">
                <a:latin typeface="Times New Roman" panose="02020603050405020304" pitchFamily="18" charset="0"/>
                <a:cs typeface="Times New Roman" panose="02020603050405020304" pitchFamily="18" charset="0"/>
                <a:sym typeface="+mn-ea"/>
              </a:rPr>
              <a:t>as it is a Government owned public sector </a:t>
            </a:r>
            <a:r>
              <a:rPr lang="en-US" dirty="0" smtClean="0">
                <a:latin typeface="Times New Roman" panose="02020603050405020304" pitchFamily="18" charset="0"/>
                <a:cs typeface="Times New Roman" panose="02020603050405020304" pitchFamily="18" charset="0"/>
                <a:sym typeface="+mn-ea"/>
              </a:rPr>
              <a:t>bank. It </a:t>
            </a:r>
            <a:r>
              <a:rPr lang="en-US" dirty="0">
                <a:latin typeface="Times New Roman" panose="02020603050405020304" pitchFamily="18" charset="0"/>
                <a:cs typeface="Times New Roman" panose="02020603050405020304" pitchFamily="18" charset="0"/>
                <a:sym typeface="+mn-ea"/>
              </a:rPr>
              <a:t>has wide range of branch network across India. </a:t>
            </a:r>
            <a:r>
              <a:rPr lang="en-US" dirty="0" smtClean="0">
                <a:latin typeface="Times New Roman" panose="02020603050405020304" pitchFamily="18" charset="0"/>
                <a:cs typeface="Times New Roman" panose="02020603050405020304" pitchFamily="18" charset="0"/>
                <a:sym typeface="+mn-ea"/>
              </a:rPr>
              <a:t>It </a:t>
            </a:r>
            <a:r>
              <a:rPr lang="en-US" dirty="0">
                <a:latin typeface="Times New Roman" panose="02020603050405020304" pitchFamily="18" charset="0"/>
                <a:cs typeface="Times New Roman" panose="02020603050405020304" pitchFamily="18" charset="0"/>
                <a:sym typeface="+mn-ea"/>
              </a:rPr>
              <a:t>focuses on financial inclusion and social </a:t>
            </a:r>
            <a:r>
              <a:rPr lang="en-US" dirty="0" smtClean="0">
                <a:latin typeface="Times New Roman" panose="02020603050405020304" pitchFamily="18" charset="0"/>
                <a:cs typeface="Times New Roman" panose="02020603050405020304" pitchFamily="18" charset="0"/>
                <a:sym typeface="+mn-ea"/>
              </a:rPr>
              <a:t>initiatives</a:t>
            </a:r>
            <a:endParaRPr lang="en-US" dirty="0" smtClean="0">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sym typeface="+mn-ea"/>
            </a:endParaRPr>
          </a:p>
          <a:p>
            <a:pPr marL="0" indent="0">
              <a:buNone/>
            </a:pPr>
            <a:r>
              <a:rPr lang="en-US" b="1" dirty="0">
                <a:solidFill>
                  <a:schemeClr val="accent1">
                    <a:lumMod val="50000"/>
                  </a:schemeClr>
                </a:solidFill>
              </a:rPr>
              <a:t>Website: </a:t>
            </a:r>
            <a:r>
              <a:rPr lang="en-US" b="1" dirty="0">
                <a:solidFill>
                  <a:srgbClr val="1477C5"/>
                </a:solidFill>
                <a:latin typeface="Times New Roman" panose="02020603050405020304" pitchFamily="18" charset="0"/>
                <a:cs typeface="Times New Roman" panose="02020603050405020304" pitchFamily="18" charset="0"/>
                <a:sym typeface="+mn-ea"/>
                <a:hlinkClick r:id="rId1" tooltip="" action="ppaction://hlinkfile"/>
              </a:rPr>
              <a:t>https://www.onlinesbi.sbi/</a:t>
            </a:r>
            <a:endParaRPr lang="en-US" b="1" dirty="0">
              <a:solidFill>
                <a:srgbClr val="1477C5"/>
              </a:solidFill>
              <a:latin typeface="Times New Roman" panose="02020603050405020304" pitchFamily="18" charset="0"/>
              <a:cs typeface="Times New Roman" panose="02020603050405020304" pitchFamily="18" charset="0"/>
              <a:sym typeface="+mn-ea"/>
            </a:endParaRPr>
          </a:p>
          <a:p>
            <a:pPr marL="0" indent="0">
              <a:buNone/>
            </a:pPr>
            <a:r>
              <a:rPr lang="en-US" b="1" dirty="0">
                <a:solidFill>
                  <a:schemeClr val="accent1">
                    <a:lumMod val="50000"/>
                  </a:schemeClr>
                </a:solidFill>
              </a:rPr>
              <a:t>USP: </a:t>
            </a:r>
            <a:r>
              <a:rPr lang="en-US" dirty="0">
                <a:latin typeface="+mn-lt"/>
              </a:rPr>
              <a:t>It offers a vast range of banking services, including retail and corporate banking, personal and business loans, insurance, and investment products.</a:t>
            </a:r>
            <a:endParaRPr lang="en-US" dirty="0">
              <a:latin typeface="+mn-lt"/>
            </a:endParaRPr>
          </a:p>
          <a:p>
            <a:pPr marL="0" indent="0">
              <a:buNone/>
            </a:pPr>
            <a:r>
              <a:rPr lang="en-US" b="1" dirty="0">
                <a:solidFill>
                  <a:schemeClr val="accent1">
                    <a:lumMod val="50000"/>
                  </a:schemeClr>
                </a:solidFill>
              </a:rPr>
              <a:t>Communication</a:t>
            </a:r>
            <a:r>
              <a:rPr lang="en-US" dirty="0">
                <a:solidFill>
                  <a:schemeClr val="tx1"/>
                </a:solidFill>
                <a:latin typeface="+mn-lt"/>
              </a:rPr>
              <a:t>: SBI's extensive branch network and customer-oriented approach have contributed to its status as a trusted banking institution in the country.</a:t>
            </a:r>
            <a:endParaRPr lang="en-US" dirty="0">
              <a:solidFill>
                <a:schemeClr val="tx1"/>
              </a:solidFill>
              <a:latin typeface="+mn-lt"/>
            </a:endParaRPr>
          </a:p>
          <a:p>
            <a:pPr marL="0" indent="0">
              <a:buNone/>
            </a:pPr>
            <a:endParaRPr b="1" dirty="0"/>
          </a:p>
        </p:txBody>
      </p:sp>
      <p:pic>
        <p:nvPicPr>
          <p:cNvPr id="2097153" name="Picture 1" descr="sbi-logo-state-bank-india-group-vector-eps-0"/>
          <p:cNvPicPr>
            <a:picLocks noChangeAspect="1"/>
          </p:cNvPicPr>
          <p:nvPr/>
        </p:nvPicPr>
        <p:blipFill>
          <a:blip r:embed="rId2"/>
          <a:stretch>
            <a:fillRect/>
          </a:stretch>
        </p:blipFill>
        <p:spPr>
          <a:xfrm>
            <a:off x="3100705" y="1605915"/>
            <a:ext cx="718185" cy="2501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10" name="TextBox 2"/>
          <p:cNvSpPr txBox="1"/>
          <p:nvPr/>
        </p:nvSpPr>
        <p:spPr>
          <a:xfrm>
            <a:off x="1021465" y="925158"/>
            <a:ext cx="7380257" cy="3545840"/>
          </a:xfrm>
          <a:prstGeom prst="rect">
            <a:avLst/>
          </a:prstGeom>
          <a:noFill/>
        </p:spPr>
        <p:txBody>
          <a:bodyPr wrap="square">
            <a:spAutoFit/>
          </a:bodyPr>
          <a:p>
            <a:pPr marL="0" indent="0">
              <a:buNone/>
            </a:pPr>
            <a:r>
              <a:rPr lang="en-US" b="1" dirty="0"/>
              <a:t>Competitor 2 : HDFC</a:t>
            </a:r>
            <a:endParaRPr lang="en-US" b="1" dirty="0"/>
          </a:p>
          <a:p>
            <a:pPr marL="0" indent="0">
              <a:buNone/>
            </a:pPr>
            <a:endParaRPr lang="en-US" dirty="0">
              <a:latin typeface="Times New Roman" panose="02020603050405020304" pitchFamily="18" charset="0"/>
              <a:cs typeface="Times New Roman" panose="02020603050405020304" pitchFamily="18" charset="0"/>
              <a:sym typeface="+mn-ea"/>
            </a:endParaRPr>
          </a:p>
          <a:p>
            <a:pPr marL="0" indent="0">
              <a:buNone/>
            </a:pPr>
            <a:r>
              <a:rPr lang="en-US" dirty="0">
                <a:latin typeface="Times New Roman" panose="02020603050405020304" pitchFamily="18" charset="0"/>
                <a:cs typeface="Times New Roman" panose="02020603050405020304" pitchFamily="18" charset="0"/>
                <a:sym typeface="+mn-ea"/>
              </a:rPr>
              <a:t>HDFC Bank is one of India's leading private sector banks, founded in 1994. It is known for its customer-centric approach, offering a diverse range of banking products and services, including retail and wholesale banking, credit cards, loans, and insurance. The bank has earned a reputation for its efficient service delivery and a wide distribution network across the country.</a:t>
            </a:r>
            <a:endParaRPr lang="en-US" dirty="0">
              <a:latin typeface="Times New Roman" panose="02020603050405020304" pitchFamily="18" charset="0"/>
              <a:cs typeface="Times New Roman" panose="02020603050405020304" pitchFamily="18" charset="0"/>
              <a:sym typeface="+mn-ea"/>
            </a:endParaRPr>
          </a:p>
          <a:p>
            <a:pPr marL="0" indent="0">
              <a:buNone/>
            </a:pPr>
            <a:endParaRPr lang="en-US" b="1" dirty="0">
              <a:solidFill>
                <a:schemeClr val="accent1">
                  <a:lumMod val="50000"/>
                </a:schemeClr>
              </a:solidFill>
            </a:endParaRPr>
          </a:p>
          <a:p>
            <a:pPr marL="0" indent="0">
              <a:buNone/>
            </a:pPr>
            <a:r>
              <a:rPr lang="en-US" b="1" dirty="0">
                <a:solidFill>
                  <a:schemeClr val="accent1">
                    <a:lumMod val="50000"/>
                  </a:schemeClr>
                </a:solidFill>
              </a:rPr>
              <a:t>Website: </a:t>
            </a:r>
            <a:r>
              <a:rPr lang="en-US" b="1" dirty="0">
                <a:hlinkClick r:id="rId1" tooltip="" action="ppaction://hlinkfile"/>
              </a:rPr>
              <a:t>https://www.hdfcbank.com</a:t>
            </a:r>
            <a:endParaRPr lang="en-US" b="1" dirty="0"/>
          </a:p>
          <a:p>
            <a:pPr marL="0" indent="0">
              <a:buNone/>
            </a:pPr>
            <a:endParaRPr lang="en-US" b="1" dirty="0"/>
          </a:p>
          <a:p>
            <a:pPr marL="0" indent="0">
              <a:buNone/>
            </a:pPr>
            <a:r>
              <a:rPr lang="en-US" b="1" dirty="0">
                <a:solidFill>
                  <a:schemeClr val="accent1">
                    <a:lumMod val="50000"/>
                  </a:schemeClr>
                </a:solidFill>
              </a:rPr>
              <a:t>USP: </a:t>
            </a:r>
            <a:r>
              <a:rPr lang="en-US" dirty="0">
                <a:solidFill>
                  <a:schemeClr val="tx1"/>
                </a:solidFill>
                <a:latin typeface="+mn-lt"/>
              </a:rPr>
              <a:t>It is known for its customer-centric approach, offering a diverse range of banking products and services, including retail and wholesale banking, credit cards, loans, and insurance. The bank has earned a reputation for its efficient service delivery and a wide distribution network across the country.</a:t>
            </a:r>
            <a:endParaRPr lang="en-US" dirty="0">
              <a:solidFill>
                <a:schemeClr val="tx1"/>
              </a:solidFill>
              <a:latin typeface="+mn-lt"/>
            </a:endParaRPr>
          </a:p>
          <a:p>
            <a:pPr marL="0" indent="0">
              <a:buNone/>
            </a:pPr>
            <a:endParaRPr lang="en-US" dirty="0">
              <a:solidFill>
                <a:schemeClr val="tx1"/>
              </a:solidFill>
              <a:latin typeface="+mn-lt"/>
            </a:endParaRPr>
          </a:p>
          <a:p>
            <a:pPr marL="0" indent="0">
              <a:buNone/>
            </a:pPr>
            <a:r>
              <a:rPr lang="en-US" b="1" dirty="0">
                <a:solidFill>
                  <a:schemeClr val="accent1">
                    <a:lumMod val="50000"/>
                  </a:schemeClr>
                </a:solidFill>
              </a:rPr>
              <a:t>Communication</a:t>
            </a:r>
            <a:r>
              <a:rPr lang="en-US" dirty="0">
                <a:solidFill>
                  <a:schemeClr val="tx1"/>
                </a:solidFill>
                <a:latin typeface="+mn-lt"/>
              </a:rPr>
              <a:t>: Engaging Social Media Presence, </a:t>
            </a:r>
            <a:r>
              <a:rPr lang="en-US" dirty="0">
                <a:solidFill>
                  <a:schemeClr val="tx1"/>
                </a:solidFill>
                <a:latin typeface="+mn-lt"/>
                <a:sym typeface="+mn-ea"/>
              </a:rPr>
              <a:t>branch network and customer-oriented approach have contributed to its status as a trusted banking institution in the country.</a:t>
            </a:r>
            <a:endParaRPr lang="en-US" b="1" dirty="0">
              <a:solidFill>
                <a:schemeClr val="tx1"/>
              </a:solidFill>
              <a:latin typeface="+mn-lt"/>
            </a:endParaRPr>
          </a:p>
        </p:txBody>
      </p:sp>
      <p:pic>
        <p:nvPicPr>
          <p:cNvPr id="2097154" name="Picture 102"/>
          <p:cNvPicPr/>
          <p:nvPr/>
        </p:nvPicPr>
        <p:blipFill>
          <a:blip r:embed="rId2"/>
          <a:stretch>
            <a:fillRect/>
          </a:stretch>
        </p:blipFill>
        <p:spPr>
          <a:xfrm>
            <a:off x="3067050" y="925195"/>
            <a:ext cx="1781175" cy="287020"/>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611" name="TextBox 2"/>
          <p:cNvSpPr txBox="1"/>
          <p:nvPr/>
        </p:nvSpPr>
        <p:spPr>
          <a:xfrm>
            <a:off x="1040700" y="734639"/>
            <a:ext cx="4572000" cy="306705"/>
          </a:xfrm>
          <a:prstGeom prst="rect">
            <a:avLst/>
          </a:prstGeom>
          <a:noFill/>
        </p:spPr>
        <p:txBody>
          <a:bodyPr wrap="square">
            <a:spAutoFit/>
          </a:bodyPr>
          <a:p>
            <a:pPr marL="0" indent="0">
              <a:buNone/>
            </a:pPr>
            <a:r>
              <a:rPr lang="en-US" b="1" dirty="0"/>
              <a:t>Competitor 3: AXIS BANK </a:t>
            </a:r>
            <a:endParaRPr lang="en-US" b="1" dirty="0"/>
          </a:p>
        </p:txBody>
      </p:sp>
      <p:sp>
        <p:nvSpPr>
          <p:cNvPr id="1048612" name="TextBox 3"/>
          <p:cNvSpPr txBox="1"/>
          <p:nvPr/>
        </p:nvSpPr>
        <p:spPr>
          <a:xfrm>
            <a:off x="1040700" y="1117426"/>
            <a:ext cx="7331336" cy="3753485"/>
          </a:xfrm>
          <a:prstGeom prst="rect">
            <a:avLst/>
          </a:prstGeom>
          <a:noFill/>
        </p:spPr>
        <p:txBody>
          <a:bodyPr wrap="square">
            <a:spAutoFit/>
          </a:bodyPr>
          <a:p>
            <a:pPr marL="0" indent="0">
              <a:buNone/>
            </a:pPr>
            <a:r>
              <a:rPr lang="en-US" dirty="0" smtClean="0">
                <a:latin typeface="Times New Roman" panose="02020603050405020304" pitchFamily="18" charset="0"/>
                <a:cs typeface="Times New Roman" panose="02020603050405020304" pitchFamily="18" charset="0"/>
                <a:sym typeface="+mn-ea"/>
              </a:rPr>
              <a:t>It is one of the best chosen bank by the customers.Axis bank is maintaining its asset quality steady. From past 10 years it has highest rate and best service provider.Axis Bank, established in 1993, is a prominent private sector bank in India. It provides a comprehensive suite of financial products and services, encompassing retail and corporate banking, wealth management, and treasury operations. With a commitment to innovation, Axis Bank has introduced various digital initiatives to enhance customer experience and convenience. </a:t>
            </a:r>
            <a:endParaRPr lang="en-US" dirty="0"/>
          </a:p>
          <a:p>
            <a:endParaRPr lang="en-US" b="1" dirty="0">
              <a:solidFill>
                <a:schemeClr val="accent1">
                  <a:lumMod val="50000"/>
                </a:schemeClr>
              </a:solidFill>
            </a:endParaRPr>
          </a:p>
          <a:p>
            <a:r>
              <a:rPr lang="en-US" b="1" dirty="0">
                <a:solidFill>
                  <a:schemeClr val="accent1">
                    <a:lumMod val="50000"/>
                  </a:schemeClr>
                </a:solidFill>
              </a:rPr>
              <a:t>Websit</a:t>
            </a:r>
            <a:r>
              <a:rPr lang="en-US" b="1" dirty="0">
                <a:solidFill>
                  <a:srgbClr val="1477C5"/>
                </a:solidFill>
              </a:rPr>
              <a:t>e: </a:t>
            </a:r>
            <a:r>
              <a:rPr lang="en-US" b="1" dirty="0">
                <a:solidFill>
                  <a:srgbClr val="1477C5"/>
                </a:solidFill>
                <a:hlinkClick r:id="rId1" tooltip="" action="ppaction://hlinkfile"/>
              </a:rPr>
              <a:t>https://www.axisbank.com/</a:t>
            </a:r>
            <a:endParaRPr lang="en-US" b="1" dirty="0"/>
          </a:p>
          <a:p>
            <a:r>
              <a:rPr lang="en-US" b="1" dirty="0">
                <a:solidFill>
                  <a:schemeClr val="accent1">
                    <a:lumMod val="50000"/>
                  </a:schemeClr>
                </a:solidFill>
              </a:rPr>
              <a:t>USP: </a:t>
            </a:r>
            <a:r>
              <a:rPr lang="en-US" dirty="0"/>
              <a:t>A prominent private sector bank with a reputation for personalized banking experiences, a comprehensive product suite, and a strong emphasis on cutting-edge technology.</a:t>
            </a:r>
            <a:endParaRPr lang="en-US" dirty="0"/>
          </a:p>
          <a:p>
            <a:pPr marL="0" indent="0">
              <a:buNone/>
            </a:pPr>
            <a:r>
              <a:rPr lang="en-US" b="1" dirty="0">
                <a:solidFill>
                  <a:schemeClr val="accent1">
                    <a:lumMod val="50000"/>
                  </a:schemeClr>
                </a:solidFill>
              </a:rPr>
              <a:t>Communication</a:t>
            </a:r>
            <a:r>
              <a:rPr lang="en-US" dirty="0">
                <a:solidFill>
                  <a:schemeClr val="tx1"/>
                </a:solidFill>
                <a:latin typeface="+mn-lt"/>
              </a:rPr>
              <a:t>: S</a:t>
            </a:r>
            <a:r>
              <a:rPr lang="en-US" dirty="0"/>
              <a:t>ignifies Axis Bank's dedication to helping customers achieve progress and growth in their lives through innovative banking products and services.</a:t>
            </a:r>
            <a:endParaRPr lang="en-US" dirty="0"/>
          </a:p>
          <a:p>
            <a:endParaRPr lang="en-US" dirty="0"/>
          </a:p>
          <a:p>
            <a:endParaRPr lang="en-US" dirty="0"/>
          </a:p>
          <a:p>
            <a:endParaRPr lang="en-US" dirty="0"/>
          </a:p>
          <a:p>
            <a:endParaRPr lang="en-US" dirty="0"/>
          </a:p>
        </p:txBody>
      </p:sp>
      <p:pic>
        <p:nvPicPr>
          <p:cNvPr id="2097155" name="Picture 103"/>
          <p:cNvPicPr/>
          <p:nvPr/>
        </p:nvPicPr>
        <p:blipFill>
          <a:blip r:embed="rId2"/>
          <a:stretch>
            <a:fillRect/>
          </a:stretch>
        </p:blipFill>
        <p:spPr>
          <a:xfrm>
            <a:off x="3493770" y="577215"/>
            <a:ext cx="1372870" cy="38798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3" name="Shape 84"/>
        <p:cNvGrpSpPr/>
        <p:nvPr/>
      </p:nvGrpSpPr>
      <p:grpSpPr>
        <a:xfrm>
          <a:off x="0" y="0"/>
          <a:ext cx="0" cy="0"/>
          <a:chOff x="0" y="0"/>
          <a:chExt cx="0" cy="0"/>
        </a:xfrm>
      </p:grpSpPr>
      <p:sp>
        <p:nvSpPr>
          <p:cNvPr id="1048613" name="Google Shape;85;p18"/>
          <p:cNvSpPr txBox="1"/>
          <p:nvPr/>
        </p:nvSpPr>
        <p:spPr>
          <a:xfrm>
            <a:off x="662081" y="28148"/>
            <a:ext cx="7610100" cy="854679"/>
          </a:xfrm>
          <a:prstGeom prst="rect">
            <a:avLst/>
          </a:prstGeom>
          <a:noFill/>
          <a:ln>
            <a:noFill/>
          </a:ln>
        </p:spPr>
        <p:txBody>
          <a:bodyPr spcFirstLastPara="1" wrap="square" lIns="91425" tIns="91425" rIns="91425" bIns="91425" anchor="t" anchorCtr="0">
            <a:spAutoFit/>
          </a:bodyPr>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1048614" name="Google Shape;86;p18"/>
          <p:cNvSpPr txBox="1"/>
          <p:nvPr/>
        </p:nvSpPr>
        <p:spPr>
          <a:xfrm>
            <a:off x="405130" y="437515"/>
            <a:ext cx="8334375" cy="4450050"/>
          </a:xfrm>
          <a:prstGeom prst="rect">
            <a:avLst/>
          </a:prstGeom>
          <a:noFill/>
          <a:ln>
            <a:noFill/>
          </a:ln>
        </p:spPr>
        <p:txBody>
          <a:bodyPr spcFirstLastPara="1" wrap="square" lIns="91425" tIns="91425" rIns="91425" bIns="91425" anchor="t" anchorCtr="0">
            <a:spAutoFit/>
          </a:bodyPr>
          <a:p>
            <a:pPr marL="0" lvl="0" indent="0" algn="l" rtl="0">
              <a:spcBef>
                <a:spcPts val="0"/>
              </a:spcBef>
              <a:spcAft>
                <a:spcPts val="0"/>
              </a:spcAft>
              <a:buNone/>
            </a:pPr>
            <a:endParaRPr dirty="0"/>
          </a:p>
          <a:p>
            <a:pPr marL="139700" lvl="0" algn="l" rtl="0">
              <a:spcBef>
                <a:spcPts val="0"/>
              </a:spcBef>
              <a:spcAft>
                <a:spcPts val="0"/>
              </a:spcAft>
              <a:buSzPts val="1400"/>
            </a:pPr>
            <a:r>
              <a:rPr lang="en-GB" b="1" dirty="0"/>
              <a:t>Buyer's/Audience's Persona:</a:t>
            </a:r>
            <a:r>
              <a:rPr lang="en-GB" dirty="0"/>
              <a:t> </a:t>
            </a:r>
            <a:endParaRPr lang="en-GB" dirty="0"/>
          </a:p>
          <a:p>
            <a:pPr marL="139700" lvl="0" algn="l" rtl="0">
              <a:spcBef>
                <a:spcPts val="0"/>
              </a:spcBef>
              <a:spcAft>
                <a:spcPts val="0"/>
              </a:spcAft>
              <a:buSzPts val="1400"/>
            </a:pPr>
            <a:endParaRPr lang="en-GB" b="1"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Demographics:</a:t>
            </a:r>
            <a:endParaRPr lang="en-US" b="1" dirty="0">
              <a:latin typeface="+mj-lt"/>
            </a:endParaRPr>
          </a:p>
          <a:p>
            <a:pPr marL="425450" lvl="0" indent="-285750" algn="l" rtl="0">
              <a:spcBef>
                <a:spcPts val="0"/>
              </a:spcBef>
              <a:spcAft>
                <a:spcPts val="0"/>
              </a:spcAft>
              <a:buSzPct val="150000"/>
              <a:buFont typeface="Wingdings" panose="05000000000000000000" pitchFamily="2" charset="2"/>
              <a:buChar char="Ø"/>
            </a:pPr>
            <a:endParaRPr lang="en-US" b="1"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Age</a:t>
            </a:r>
            <a:r>
              <a:rPr lang="en-US" dirty="0">
                <a:latin typeface="+mj-lt"/>
              </a:rPr>
              <a:t>: ICICI Bank caters to a wide age range, including young adults, middle-aged adults, and seniors.</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Gender</a:t>
            </a:r>
            <a:r>
              <a:rPr lang="en-US" dirty="0">
                <a:latin typeface="+mj-lt"/>
              </a:rPr>
              <a:t>: The bank provides financial services for both males and females.</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Income Level</a:t>
            </a:r>
            <a:r>
              <a:rPr lang="en-US" dirty="0">
                <a:latin typeface="+mj-lt"/>
              </a:rPr>
              <a:t>: ICICI Bank targets consumers from diverse income levels, from those needing basic banking services to affluent individuals requiring premium banking products.</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endParaRPr lang="en-US" b="1"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Psychographics:</a:t>
            </a:r>
            <a:endParaRPr lang="en-US" b="1" dirty="0">
              <a:latin typeface="+mj-lt"/>
            </a:endParaRPr>
          </a:p>
          <a:p>
            <a:pPr marL="425450" lvl="0" indent="-285750" algn="l" rtl="0">
              <a:spcBef>
                <a:spcPts val="0"/>
              </a:spcBef>
              <a:spcAft>
                <a:spcPts val="0"/>
              </a:spcAft>
              <a:buSzPct val="150000"/>
              <a:buFont typeface="Wingdings" panose="05000000000000000000" pitchFamily="2" charset="2"/>
              <a:buChar char="Ø"/>
            </a:pPr>
            <a:endParaRPr lang="en-US" b="1"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Financially Savv</a:t>
            </a:r>
            <a:r>
              <a:rPr lang="en-US" dirty="0">
                <a:latin typeface="+mj-lt"/>
              </a:rPr>
              <a:t>y: ICICI Bank appeals to individuals who are knowledgeable about personal finance and are seeking efficient financial solutions for their needs.</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Security Conscious</a:t>
            </a:r>
            <a:r>
              <a:rPr lang="en-US" dirty="0">
                <a:latin typeface="+mj-lt"/>
              </a:rPr>
              <a:t>: The bank targets customers who prioritize the security of their financial transactions and personal data.</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Convenience Seekers</a:t>
            </a:r>
            <a:r>
              <a:rPr lang="en-US" dirty="0">
                <a:latin typeface="+mj-lt"/>
              </a:rPr>
              <a:t>: ICICI Bank attracts customers who value the convenience of digital banking, including online transactions, mobile banking, and other remote services.</a:t>
            </a:r>
            <a:endParaRPr lang="en-US" dirty="0">
              <a:latin typeface="+mj-lt"/>
            </a:endParaRPr>
          </a:p>
          <a:p>
            <a:pPr marL="425450" lvl="0" indent="-285750" algn="l" rtl="0">
              <a:spcBef>
                <a:spcPts val="0"/>
              </a:spcBef>
              <a:spcAft>
                <a:spcPts val="0"/>
              </a:spcAft>
              <a:buSzPct val="150000"/>
              <a:buFont typeface="Wingdings" panose="05000000000000000000" pitchFamily="2" charset="2"/>
              <a:buChar char="Ø"/>
            </a:pPr>
            <a:r>
              <a:rPr lang="en-US" b="1" dirty="0">
                <a:latin typeface="+mj-lt"/>
              </a:rPr>
              <a:t>Investment Oriented</a:t>
            </a:r>
            <a:r>
              <a:rPr lang="en-US" dirty="0">
                <a:latin typeface="+mj-lt"/>
              </a:rPr>
              <a:t>: The bank appeals to individuals who are investment-oriented, seeking opportunities for wealth growth and management.</a:t>
            </a:r>
            <a:endParaRPr lang="en-US" dirty="0">
              <a:latin typeface="+mj-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17" name="TextBox 2"/>
          <p:cNvSpPr txBox="1"/>
          <p:nvPr/>
        </p:nvSpPr>
        <p:spPr>
          <a:xfrm>
            <a:off x="338559" y="0"/>
            <a:ext cx="8466881" cy="5577840"/>
          </a:xfrm>
          <a:prstGeom prst="rect">
            <a:avLst/>
          </a:prstGeom>
          <a:noFill/>
        </p:spPr>
        <p:txBody>
          <a:bodyPr wrap="square">
            <a:spAutoFit/>
          </a:bodyPr>
          <a:p>
            <a:pPr marL="285750" indent="-285750">
              <a:buFont typeface="Wingdings" panose="05000000000000000000" pitchFamily="2" charset="2"/>
              <a:buChar char="Ø"/>
            </a:pPr>
            <a:endParaRPr lang="en-US" b="1" dirty="0">
              <a:latin typeface="+mj-lt"/>
            </a:endParaRPr>
          </a:p>
          <a:p>
            <a:pPr marL="285750" indent="-285750">
              <a:buFont typeface="Wingdings" panose="05000000000000000000" pitchFamily="2" charset="2"/>
              <a:buChar char="Ø"/>
            </a:pPr>
            <a:r>
              <a:rPr lang="en-US" b="1" dirty="0">
                <a:latin typeface="+mj-lt"/>
              </a:rPr>
              <a:t>Behaviors:</a:t>
            </a:r>
            <a:endParaRPr lang="en-US" b="1" dirty="0">
              <a:latin typeface="+mj-lt"/>
            </a:endParaRPr>
          </a:p>
          <a:p>
            <a:pPr marL="285750" indent="-285750">
              <a:buFont typeface="Wingdings" panose="05000000000000000000" pitchFamily="2" charset="2"/>
              <a:buChar char="Ø"/>
            </a:pPr>
            <a:endParaRPr lang="en-US" b="1" dirty="0">
              <a:latin typeface="+mj-lt"/>
            </a:endParaRPr>
          </a:p>
          <a:p>
            <a:pPr marL="285750" indent="-285750">
              <a:buFont typeface="Wingdings" panose="05000000000000000000" pitchFamily="2" charset="2"/>
              <a:buChar char="Ø"/>
            </a:pPr>
            <a:r>
              <a:rPr lang="en-US" b="1" dirty="0">
                <a:latin typeface="+mj-lt"/>
              </a:rPr>
              <a:t>Repeat Customers</a:t>
            </a:r>
            <a:r>
              <a:rPr lang="en-US" dirty="0">
                <a:latin typeface="+mj-lt"/>
              </a:rPr>
              <a:t>: ICICI Bank has a loyal customer base, with many consumers utilizing their banking and financial services over a prolonged period.</a:t>
            </a:r>
            <a:endParaRPr lang="en-US" dirty="0">
              <a:latin typeface="+mj-lt"/>
            </a:endParaRPr>
          </a:p>
          <a:p>
            <a:pPr marL="285750" indent="-285750">
              <a:buFont typeface="Wingdings" panose="05000000000000000000" pitchFamily="2" charset="2"/>
              <a:buChar char="Ø"/>
            </a:pPr>
            <a:r>
              <a:rPr lang="en-US" b="1" dirty="0">
                <a:latin typeface="+mj-lt"/>
              </a:rPr>
              <a:t>Occasional Customers</a:t>
            </a:r>
            <a:r>
              <a:rPr lang="en-US" dirty="0">
                <a:latin typeface="+mj-lt"/>
              </a:rPr>
              <a:t>: The bank also services occasional customers who require their services for specific transactions or investment opportunities.</a:t>
            </a:r>
            <a:endParaRPr lang="en-US" dirty="0">
              <a:latin typeface="+mj-lt"/>
            </a:endParaRPr>
          </a:p>
          <a:p>
            <a:pPr marL="285750" indent="-285750">
              <a:buFont typeface="Wingdings" panose="05000000000000000000" pitchFamily="2" charset="2"/>
              <a:buChar char="Ø"/>
            </a:pPr>
            <a:r>
              <a:rPr lang="en-US" b="1" dirty="0">
                <a:latin typeface="+mj-lt"/>
              </a:rPr>
              <a:t>Digital Banking Users</a:t>
            </a:r>
            <a:r>
              <a:rPr lang="en-US" dirty="0">
                <a:latin typeface="+mj-lt"/>
              </a:rPr>
              <a:t>: ICICI Bank targets consumers who prefer the convenience of online banking, in addition to its physical branch customers.</a:t>
            </a:r>
            <a:endParaRPr lang="en-US" dirty="0">
              <a:latin typeface="+mj-lt"/>
            </a:endParaRPr>
          </a:p>
          <a:p>
            <a:pPr marL="285750" indent="-285750">
              <a:buFont typeface="Wingdings" panose="05000000000000000000" pitchFamily="2" charset="2"/>
              <a:buChar char="Ø"/>
            </a:pPr>
            <a:r>
              <a:rPr lang="en-US" b="1" dirty="0">
                <a:latin typeface="+mj-lt"/>
              </a:rPr>
              <a:t>Brand Awareness</a:t>
            </a:r>
            <a:r>
              <a:rPr lang="en-US" dirty="0">
                <a:latin typeface="+mj-lt"/>
              </a:rPr>
              <a:t>: ICICI Bank appeals to customers familiar with the bank's long-standing reputation and robust financial offerings.</a:t>
            </a:r>
            <a:endParaRPr lang="en-US" dirty="0">
              <a:latin typeface="+mj-lt"/>
            </a:endParaRPr>
          </a:p>
          <a:p>
            <a:pPr marL="285750" indent="-285750">
              <a:buFont typeface="Wingdings" panose="05000000000000000000" pitchFamily="2" charset="2"/>
              <a:buChar char="Ø"/>
            </a:pPr>
            <a:endParaRPr lang="en-US" dirty="0">
              <a:latin typeface="+mj-lt"/>
            </a:endParaRPr>
          </a:p>
          <a:p>
            <a:pPr marL="285750" indent="-285750">
              <a:buFont typeface="Wingdings" panose="05000000000000000000" pitchFamily="2" charset="2"/>
              <a:buChar char="Ø"/>
            </a:pPr>
            <a:r>
              <a:rPr lang="en-US" b="1" dirty="0">
                <a:latin typeface="+mj-lt"/>
              </a:rPr>
              <a:t>Interests:</a:t>
            </a:r>
            <a:endParaRPr lang="en-US" b="1" dirty="0">
              <a:latin typeface="+mj-lt"/>
            </a:endParaRPr>
          </a:p>
          <a:p>
            <a:pPr marL="285750" indent="-285750">
              <a:buFont typeface="Wingdings" panose="05000000000000000000" pitchFamily="2" charset="2"/>
              <a:buChar char="Ø"/>
            </a:pPr>
            <a:endParaRPr lang="en-US" b="1" dirty="0">
              <a:latin typeface="+mj-lt"/>
            </a:endParaRPr>
          </a:p>
          <a:p>
            <a:pPr marL="285750" indent="-285750">
              <a:buFont typeface="Wingdings" panose="05000000000000000000" pitchFamily="2" charset="2"/>
              <a:buChar char="Ø"/>
            </a:pPr>
            <a:r>
              <a:rPr lang="en-US" b="1" dirty="0">
                <a:latin typeface="+mj-lt"/>
              </a:rPr>
              <a:t>Financial Growth</a:t>
            </a:r>
            <a:r>
              <a:rPr lang="en-US" dirty="0">
                <a:latin typeface="+mj-lt"/>
              </a:rPr>
              <a:t>: The bank attracts customers interested in financial growth, offering diverse investment opportunities and wealth management services.</a:t>
            </a:r>
            <a:endParaRPr lang="en-US" dirty="0">
              <a:latin typeface="+mj-lt"/>
            </a:endParaRPr>
          </a:p>
          <a:p>
            <a:pPr marL="285750" indent="-285750">
              <a:buFont typeface="Wingdings" panose="05000000000000000000" pitchFamily="2" charset="2"/>
              <a:buChar char="Ø"/>
            </a:pPr>
            <a:r>
              <a:rPr lang="en-US" b="1" dirty="0">
                <a:latin typeface="+mj-lt"/>
              </a:rPr>
              <a:t>Tech-Savvy Individuals</a:t>
            </a:r>
            <a:r>
              <a:rPr lang="en-US" dirty="0">
                <a:latin typeface="+mj-lt"/>
              </a:rPr>
              <a:t>: ICICI Bank appeals to those who are comfortable using technology for their banking needs, offering a seamless digital banking experience.</a:t>
            </a:r>
            <a:endParaRPr lang="en-US" dirty="0">
              <a:latin typeface="+mj-lt"/>
            </a:endParaRPr>
          </a:p>
          <a:p>
            <a:pPr marL="285750" indent="-285750">
              <a:buFont typeface="Wingdings" panose="05000000000000000000" pitchFamily="2" charset="2"/>
              <a:buChar char="Ø"/>
            </a:pPr>
            <a:r>
              <a:rPr lang="en-US" b="1" dirty="0">
                <a:latin typeface="+mj-lt"/>
              </a:rPr>
              <a:t>Overall, ICICI Bank's target audience:</a:t>
            </a:r>
            <a:r>
              <a:rPr lang="en-US" dirty="0">
                <a:latin typeface="+mj-lt"/>
              </a:rPr>
              <a:t> includes a broad range of demographics, from young adults to seniors, and from different income levels. The bank focuses on catering to the diverse financial needs of its customers, from those requiring basic banking services to individuals seeking sophisticated investment options. ICICI Bank's long-standing reputation, wide array of services, and emphasis on digital convenience make it an attractive choice for a variety of customer segments.</a:t>
            </a:r>
            <a:endParaRPr lang="en-US" dirty="0">
              <a:latin typeface="+mj-lt"/>
            </a:endParaRP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endParaRPr lang="en-US" dirty="0">
              <a:latin typeface="+mn-lt"/>
            </a:endParaRPr>
          </a:p>
          <a:p>
            <a:endParaRPr lang="en-US" dirty="0">
              <a:latin typeface="+mn-lt"/>
            </a:endParaRPr>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18414</Words>
  <Application>WPS Presentation</Application>
  <PresentationFormat/>
  <Paragraphs>344</Paragraphs>
  <Slides>30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Arial</vt:lpstr>
      <vt:lpstr>SimSun</vt:lpstr>
      <vt:lpstr>Wingdings</vt:lpstr>
      <vt:lpstr>Arial</vt:lpstr>
      <vt:lpstr>Times New Roman</vt:lpstr>
      <vt:lpstr>Microsoft YaHei</vt:lpstr>
      <vt:lpstr>Arial Unicode MS</vt:lpstr>
      <vt:lpstr>-apple-system</vt:lpstr>
      <vt:lpstr>Alex Brush</vt:lpstr>
      <vt:lpstr>Default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SEO Audit: website: ubersuggest.com</vt:lpstr>
      <vt:lpstr>PowerPoint 演示文稿</vt:lpstr>
      <vt:lpstr>   The site audit for www.icicibank.com indicates that on page SEO score is healthy which generates monthly organic traffic og 1.4 million users   Meta title test -Personal Banking &amp; Netbanking Services Online - ICICI Bank. This webpage uses a title tag with the length of 48 characters. While there's is no target numbers of characters,title should be descriptive and concise. We recommend using a title between 20 to 60 characters to fit Google search results with 529 pixel limit.  Meta description test -ICICI Bank offers a wide range of personal and business banking products and services including accounts &amp; deposits, cards, loans, insurance, and investment products.Mere recommend using a title up till 160 characters to fit Google search results at 920 pixel.Meta title description test results 967 pixel long.   </vt:lpstr>
      <vt:lpstr>PowerPoint 演示文稿</vt:lpstr>
      <vt:lpstr>Keyword Research: website: ubersuggest.com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ape</cp:lastModifiedBy>
  <cp:revision>3</cp:revision>
  <dcterms:created xsi:type="dcterms:W3CDTF">2023-08-02T06:47:00Z</dcterms:created>
  <dcterms:modified xsi:type="dcterms:W3CDTF">2023-08-02T06:54:22Z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2E59130B9AFE4514BA75A68563D57A27</vt:lpwstr>
  </property>
  <property fmtid="{D5CDD505-2E9C-101B-9397-08002B2CF9AE}" pid="3" name="KSOProductBuildVer">
    <vt:lpwstr>1033-11.2.0.11219</vt:lpwstr>
  </property>
</Properties>
</file>